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60"/>
  </p:notesMasterIdLst>
  <p:sldIdLst>
    <p:sldId id="258" r:id="rId2"/>
    <p:sldId id="260" r:id="rId3"/>
    <p:sldId id="382" r:id="rId4"/>
    <p:sldId id="288" r:id="rId5"/>
    <p:sldId id="395" r:id="rId6"/>
    <p:sldId id="396" r:id="rId7"/>
    <p:sldId id="394" r:id="rId8"/>
    <p:sldId id="383" r:id="rId9"/>
    <p:sldId id="376" r:id="rId10"/>
    <p:sldId id="384" r:id="rId11"/>
    <p:sldId id="385" r:id="rId12"/>
    <p:sldId id="372" r:id="rId13"/>
    <p:sldId id="373" r:id="rId14"/>
    <p:sldId id="374" r:id="rId15"/>
    <p:sldId id="375" r:id="rId16"/>
    <p:sldId id="386" r:id="rId17"/>
    <p:sldId id="387" r:id="rId18"/>
    <p:sldId id="313" r:id="rId19"/>
    <p:sldId id="314" r:id="rId20"/>
    <p:sldId id="290" r:id="rId21"/>
    <p:sldId id="370" r:id="rId22"/>
    <p:sldId id="397" r:id="rId23"/>
    <p:sldId id="388" r:id="rId24"/>
    <p:sldId id="389" r:id="rId25"/>
    <p:sldId id="390" r:id="rId26"/>
    <p:sldId id="391" r:id="rId27"/>
    <p:sldId id="398" r:id="rId28"/>
    <p:sldId id="293" r:id="rId29"/>
    <p:sldId id="295" r:id="rId30"/>
    <p:sldId id="296" r:id="rId31"/>
    <p:sldId id="285" r:id="rId32"/>
    <p:sldId id="297" r:id="rId33"/>
    <p:sldId id="300" r:id="rId34"/>
    <p:sldId id="301" r:id="rId35"/>
    <p:sldId id="302" r:id="rId36"/>
    <p:sldId id="281" r:id="rId37"/>
    <p:sldId id="264" r:id="rId38"/>
    <p:sldId id="265" r:id="rId39"/>
    <p:sldId id="286" r:id="rId40"/>
    <p:sldId id="266" r:id="rId41"/>
    <p:sldId id="268" r:id="rId42"/>
    <p:sldId id="305" r:id="rId43"/>
    <p:sldId id="304" r:id="rId44"/>
    <p:sldId id="306" r:id="rId45"/>
    <p:sldId id="307" r:id="rId46"/>
    <p:sldId id="271" r:id="rId47"/>
    <p:sldId id="272" r:id="rId48"/>
    <p:sldId id="312" r:id="rId49"/>
    <p:sldId id="273" r:id="rId50"/>
    <p:sldId id="274" r:id="rId51"/>
    <p:sldId id="308" r:id="rId52"/>
    <p:sldId id="276" r:id="rId53"/>
    <p:sldId id="309" r:id="rId54"/>
    <p:sldId id="277" r:id="rId55"/>
    <p:sldId id="278" r:id="rId56"/>
    <p:sldId id="279" r:id="rId57"/>
    <p:sldId id="280" r:id="rId58"/>
    <p:sldId id="310" r:id="rId5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ssell L. Schetroma" initials="RLS" lastIdx="26" clrIdx="0"/>
  <p:cmAuthor id="1" name="james.nicas" initials="jn"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6" y="6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ACD7CF86-7BAB-4428-9ABB-B1E3E3ACC856}" type="datetimeFigureOut">
              <a:rPr lang="en-US" smtClean="0"/>
              <a:pPr/>
              <a:t>3/26/2014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C2CA1AAE-C55E-48C0-95A6-48870ACF02A3}" type="slidenum">
              <a:rPr lang="en-US" smtClean="0"/>
              <a:pPr/>
              <a:t>‹#›</a:t>
            </a:fld>
            <a:endParaRPr lang="en-US"/>
          </a:p>
        </p:txBody>
      </p:sp>
    </p:spTree>
    <p:extLst>
      <p:ext uri="{BB962C8B-B14F-4D97-AF65-F5344CB8AC3E}">
        <p14:creationId xmlns:p14="http://schemas.microsoft.com/office/powerpoint/2010/main" val="1780279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8F9A131E-A026-4AAE-9E87-F2E3733C2C65}" type="datetimeFigureOut">
              <a:rPr lang="en-US"/>
              <a:pPr>
                <a:defRPr/>
              </a:pPr>
              <a:t>3/26/2014</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65D8B419-9B15-481E-A095-6887DAA68CD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AC82661-CADD-47AD-88D8-AC9E638ED2A0}" type="datetimeFigureOut">
              <a:rPr lang="en-US"/>
              <a:pPr>
                <a:defRPr/>
              </a:pPr>
              <a:t>3/26/2014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55ECCC5-4769-41A7-A1C9-5619121ED18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71635FC-1F5E-4D36-A2D5-ABE525B31A32}" type="datetimeFigureOut">
              <a:rPr lang="en-US"/>
              <a:pPr>
                <a:defRPr/>
              </a:pPr>
              <a:t>3/26/2014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7321942-DBFC-49E8-B394-3B226040437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C4A56BC2-EC9C-466C-B2B3-0A1DDAE683E1}" type="datetimeFigureOut">
              <a:rPr lang="en-US"/>
              <a:pPr>
                <a:defRPr/>
              </a:pPr>
              <a:t>3/26/2014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04C29E4-0AB8-4EB3-B532-8849B7F09C6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F308F18F-89D6-401E-B19B-30C346419A90}" type="datetimeFigureOut">
              <a:rPr lang="en-US"/>
              <a:pPr>
                <a:defRPr/>
              </a:pPr>
              <a:t>3/26/2014</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0E204D37-603A-4242-8E04-FEEBD3F8726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3E70E153-D516-48F7-AA96-B1225E7A7DDD}" type="datetimeFigureOut">
              <a:rPr lang="en-US"/>
              <a:pPr>
                <a:defRPr/>
              </a:pPr>
              <a:t>3/26/2014</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F8082BC4-3969-4879-9265-3ECD2D1EA62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AC2D1646-2AB9-4E7A-99F2-F6AE1F4C4770}" type="datetimeFigureOut">
              <a:rPr lang="en-US"/>
              <a:pPr>
                <a:defRPr/>
              </a:pPr>
              <a:t>3/26/2014</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AD6F47D2-9214-4E0B-9D12-8A5EBD960A61}"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E8734C73-FD84-45F5-8209-B90C229CF5B9}" type="datetimeFigureOut">
              <a:rPr lang="en-US"/>
              <a:pPr>
                <a:defRPr/>
              </a:pPr>
              <a:t>3/26/2014</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F932AF61-4957-4EC8-B7F0-73ACA7A44AA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E9F5CFBC-66F0-4A08-8733-031739DE4D4A}" type="datetimeFigureOut">
              <a:rPr lang="en-US"/>
              <a:pPr>
                <a:defRPr/>
              </a:pPr>
              <a:t>3/26/2014</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4FC06452-D1CC-48CC-8F0F-62D1E346A08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BA141B4C-3423-483B-B74B-84A7F833C95C}" type="datetimeFigureOut">
              <a:rPr lang="en-US"/>
              <a:pPr>
                <a:defRPr/>
              </a:pPr>
              <a:t>3/26/2014</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69304A6B-1879-4E5A-9BE4-22F6906A1F3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2F63CF9E-3C8A-4D2D-B992-C800D7946046}" type="datetimeFigureOut">
              <a:rPr lang="en-US"/>
              <a:pPr>
                <a:defRPr/>
              </a:pPr>
              <a:t>3/26/2014</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B0101F17-2D39-4296-B7FA-21A5506862F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fld id="{8C2658F7-98DC-47E8-ADF9-7858928A9DFD}" type="datetimeFigureOut">
              <a:rPr lang="en-US"/>
              <a:pPr>
                <a:defRPr/>
              </a:pPr>
              <a:t>3/26/2014</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B0D1C08F-E4B6-4091-875B-BB4640E167B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9" r:id="rId1"/>
    <p:sldLayoutId id="2147483835" r:id="rId2"/>
    <p:sldLayoutId id="2147483840" r:id="rId3"/>
    <p:sldLayoutId id="2147483841" r:id="rId4"/>
    <p:sldLayoutId id="2147483842" r:id="rId5"/>
    <p:sldLayoutId id="2147483843" r:id="rId6"/>
    <p:sldLayoutId id="2147483836" r:id="rId7"/>
    <p:sldLayoutId id="2147483844" r:id="rId8"/>
    <p:sldLayoutId id="2147483845" r:id="rId9"/>
    <p:sldLayoutId id="2147483837" r:id="rId10"/>
    <p:sldLayoutId id="2147483838"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1"/>
            <a:ext cx="8077200" cy="3277562"/>
          </a:xfrm>
        </p:spPr>
        <p:txBody>
          <a:bodyPr>
            <a:normAutofit fontScale="90000"/>
          </a:bodyPr>
          <a:lstStyle/>
          <a:p>
            <a:pPr algn="ctr" eaLnBrk="1" fontAlgn="auto" hangingPunct="1">
              <a:spcAft>
                <a:spcPts val="0"/>
              </a:spcAft>
              <a:defRPr/>
            </a:pPr>
            <a:r>
              <a:rPr lang="en-US" sz="3200" dirty="0" smtClean="0"/>
              <a:t>ALTA</a:t>
            </a:r>
            <a:br>
              <a:rPr lang="en-US" sz="3200" dirty="0" smtClean="0"/>
            </a:br>
            <a:r>
              <a:rPr lang="en-US" sz="3200" dirty="0" smtClean="0"/>
              <a:t/>
            </a:r>
            <a:br>
              <a:rPr lang="en-US" sz="3200" dirty="0" smtClean="0"/>
            </a:br>
            <a:r>
              <a:rPr lang="en-US" sz="3200" dirty="0" smtClean="0"/>
              <a:t>APPORTIONMENT:</a:t>
            </a:r>
            <a:br>
              <a:rPr lang="en-US" sz="3200" dirty="0" smtClean="0"/>
            </a:br>
            <a:r>
              <a:rPr lang="en-US" sz="3200" dirty="0" smtClean="0"/>
              <a:t>RELATED BRAIN TEASERS</a:t>
            </a:r>
            <a:br>
              <a:rPr lang="en-US" sz="3200" dirty="0" smtClean="0"/>
            </a:br>
            <a:r>
              <a:rPr lang="en-US" sz="3200" dirty="0" smtClean="0"/>
              <a:t>&amp;</a:t>
            </a:r>
            <a:br>
              <a:rPr lang="en-US" sz="3200" dirty="0" smtClean="0"/>
            </a:br>
            <a:r>
              <a:rPr lang="en-US" sz="3200" dirty="0" smtClean="0"/>
              <a:t>INTEREST CALCULATIONS</a:t>
            </a:r>
            <a:br>
              <a:rPr lang="en-US" sz="3200" dirty="0" smtClean="0"/>
            </a:br>
            <a:endParaRPr lang="en-US" sz="3200" dirty="0"/>
          </a:p>
        </p:txBody>
      </p:sp>
      <p:sp>
        <p:nvSpPr>
          <p:cNvPr id="9219" name="Subtitle 2"/>
          <p:cNvSpPr>
            <a:spLocks noGrp="1"/>
          </p:cNvSpPr>
          <p:nvPr>
            <p:ph type="subTitle" idx="1"/>
          </p:nvPr>
        </p:nvSpPr>
        <p:spPr>
          <a:xfrm>
            <a:off x="685800" y="3611563"/>
            <a:ext cx="7772400" cy="1200150"/>
          </a:xfrm>
        </p:spPr>
        <p:txBody>
          <a:bodyPr/>
          <a:lstStyle/>
          <a:p>
            <a:pPr marR="0" eaLnBrk="1" hangingPunct="1">
              <a:lnSpc>
                <a:spcPct val="80000"/>
              </a:lnSpc>
            </a:pPr>
            <a:r>
              <a:rPr lang="en-US" sz="2500" smtClean="0"/>
              <a:t>James R. Nicas, Of Counsel</a:t>
            </a:r>
          </a:p>
          <a:p>
            <a:pPr marR="0" eaLnBrk="1" hangingPunct="1">
              <a:lnSpc>
                <a:spcPct val="80000"/>
              </a:lnSpc>
            </a:pPr>
            <a:endParaRPr lang="en-US" sz="2500" smtClean="0"/>
          </a:p>
          <a:p>
            <a:pPr marR="0" eaLnBrk="1" hangingPunct="1">
              <a:lnSpc>
                <a:spcPct val="80000"/>
              </a:lnSpc>
            </a:pPr>
            <a:r>
              <a:rPr lang="en-US" sz="2500" smtClean="0"/>
              <a:t>Steptoe &amp; Johnson PLLC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Apportionment primarily arises in three ways:</a:t>
            </a:r>
          </a:p>
          <a:p>
            <a:pPr lvl="1"/>
            <a:r>
              <a:rPr lang="en-US" dirty="0" smtClean="0"/>
              <a:t>State Law: PA, MS &amp; CA</a:t>
            </a:r>
          </a:p>
          <a:p>
            <a:pPr lvl="1"/>
            <a:r>
              <a:rPr lang="en-US" dirty="0" smtClean="0"/>
              <a:t>Lease Entireties Clause</a:t>
            </a:r>
          </a:p>
          <a:p>
            <a:pPr lvl="1"/>
            <a:r>
              <a:rPr lang="en-US" dirty="0" smtClean="0"/>
              <a:t>Lease Apportionment Clause (Essentially an Entireties clause)</a:t>
            </a:r>
          </a:p>
          <a:p>
            <a:endParaRPr lang="en-US" dirty="0"/>
          </a:p>
        </p:txBody>
      </p:sp>
      <p:sp>
        <p:nvSpPr>
          <p:cNvPr id="3" name="Title 2"/>
          <p:cNvSpPr>
            <a:spLocks noGrp="1"/>
          </p:cNvSpPr>
          <p:nvPr>
            <p:ph type="title"/>
          </p:nvPr>
        </p:nvSpPr>
        <p:spPr/>
        <p:txBody>
          <a:bodyPr/>
          <a:lstStyle/>
          <a:p>
            <a:pPr algn="ctr"/>
            <a:r>
              <a:rPr lang="en-US" dirty="0" smtClean="0"/>
              <a:t>APPORTIONMENT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Treatises also identify the following:</a:t>
            </a:r>
          </a:p>
          <a:p>
            <a:pPr lvl="1"/>
            <a:r>
              <a:rPr lang="en-US" dirty="0" smtClean="0"/>
              <a:t>Pooling or unitization</a:t>
            </a:r>
          </a:p>
          <a:p>
            <a:pPr lvl="1"/>
            <a:r>
              <a:rPr lang="en-US" dirty="0" smtClean="0"/>
              <a:t>A “subject to” clause in a deed</a:t>
            </a:r>
          </a:p>
          <a:p>
            <a:pPr lvl="1"/>
            <a:r>
              <a:rPr lang="en-US" dirty="0" smtClean="0"/>
              <a:t>A proportionate reduction clause in a lease</a:t>
            </a:r>
          </a:p>
          <a:p>
            <a:pPr lvl="1"/>
            <a:r>
              <a:rPr lang="en-US" dirty="0" smtClean="0"/>
              <a:t>Effect of drilling and spacing regulations</a:t>
            </a:r>
          </a:p>
          <a:p>
            <a:pPr lvl="1"/>
            <a:r>
              <a:rPr lang="en-US" dirty="0" smtClean="0"/>
              <a:t>Duty of fair dealing associated with executive rights</a:t>
            </a:r>
          </a:p>
          <a:p>
            <a:pPr lvl="1"/>
            <a:r>
              <a:rPr lang="en-US" dirty="0" smtClean="0"/>
              <a:t>Duration of the royalty grant</a:t>
            </a:r>
          </a:p>
          <a:p>
            <a:pPr lvl="1"/>
            <a:endParaRPr lang="en-US" dirty="0" smtClean="0"/>
          </a:p>
          <a:p>
            <a:r>
              <a:rPr lang="en-US" dirty="0" smtClean="0"/>
              <a:t>We will not discuss these in detail as they tend to be either limited to a pool/unit or limited in effect.</a:t>
            </a:r>
          </a:p>
          <a:p>
            <a:endParaRPr lang="en-US" dirty="0"/>
          </a:p>
        </p:txBody>
      </p:sp>
      <p:sp>
        <p:nvSpPr>
          <p:cNvPr id="3" name="Title 2"/>
          <p:cNvSpPr>
            <a:spLocks noGrp="1"/>
          </p:cNvSpPr>
          <p:nvPr>
            <p:ph type="title"/>
          </p:nvPr>
        </p:nvSpPr>
        <p:spPr/>
        <p:txBody>
          <a:bodyPr/>
          <a:lstStyle/>
          <a:p>
            <a:pPr algn="ctr"/>
            <a:r>
              <a:rPr lang="en-US" dirty="0" smtClean="0"/>
              <a:t>APPORTIONMENT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There is relatively little case law relating to apportionment.</a:t>
            </a:r>
          </a:p>
          <a:p>
            <a:endParaRPr lang="en-US" dirty="0" smtClean="0"/>
          </a:p>
          <a:p>
            <a:r>
              <a:rPr lang="en-US" dirty="0" smtClean="0"/>
              <a:t>The basis for most apportionment analysis in PA and the remaining apportionment states stems from </a:t>
            </a:r>
            <a:r>
              <a:rPr lang="en-US" dirty="0" err="1" smtClean="0"/>
              <a:t>Wettengel</a:t>
            </a:r>
            <a:r>
              <a:rPr lang="en-US" dirty="0" smtClean="0"/>
              <a:t> v. </a:t>
            </a:r>
            <a:r>
              <a:rPr lang="en-US" dirty="0" err="1" smtClean="0"/>
              <a:t>Gormley</a:t>
            </a:r>
            <a:r>
              <a:rPr lang="en-US" dirty="0" smtClean="0"/>
              <a:t>, 28 A.934 (1894), </a:t>
            </a:r>
            <a:r>
              <a:rPr lang="en-US" i="1" dirty="0" err="1" smtClean="0"/>
              <a:t>reh’g</a:t>
            </a:r>
            <a:r>
              <a:rPr lang="en-US" i="1" dirty="0" smtClean="0"/>
              <a:t>, 39 A. 57 (Pa. 1898).</a:t>
            </a:r>
          </a:p>
          <a:p>
            <a:endParaRPr lang="en-US" i="1" dirty="0" smtClean="0"/>
          </a:p>
          <a:p>
            <a:r>
              <a:rPr lang="en-US" dirty="0" smtClean="0"/>
              <a:t>There has been little clarification by subsequent jurisprudence.</a:t>
            </a:r>
            <a:endParaRPr lang="en-US" dirty="0"/>
          </a:p>
        </p:txBody>
      </p:sp>
      <p:sp>
        <p:nvSpPr>
          <p:cNvPr id="3" name="Title 2"/>
          <p:cNvSpPr>
            <a:spLocks noGrp="1"/>
          </p:cNvSpPr>
          <p:nvPr>
            <p:ph type="title"/>
          </p:nvPr>
        </p:nvSpPr>
        <p:spPr/>
        <p:txBody>
          <a:bodyPr/>
          <a:lstStyle/>
          <a:p>
            <a:pPr algn="ctr"/>
            <a:r>
              <a:rPr lang="en-US" dirty="0" smtClean="0"/>
              <a:t>APPORTIONMENT</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Gormley</a:t>
            </a:r>
            <a:r>
              <a:rPr lang="en-US" dirty="0" smtClean="0"/>
              <a:t> was a fairly typical apportionment situation and the court held that each child was entitled to receive such share of the royalty as his or her share of the land bore to the whole tract, no matter whose farm the wells were located on.</a:t>
            </a:r>
          </a:p>
          <a:p>
            <a:endParaRPr lang="en-US" dirty="0" smtClean="0"/>
          </a:p>
          <a:p>
            <a:r>
              <a:rPr lang="en-US" dirty="0" smtClean="0"/>
              <a:t>The courts rational in part was:</a:t>
            </a:r>
            <a:endParaRPr lang="en-US" dirty="0"/>
          </a:p>
        </p:txBody>
      </p:sp>
      <p:sp>
        <p:nvSpPr>
          <p:cNvPr id="3" name="Title 2"/>
          <p:cNvSpPr>
            <a:spLocks noGrp="1"/>
          </p:cNvSpPr>
          <p:nvPr>
            <p:ph type="title"/>
          </p:nvPr>
        </p:nvSpPr>
        <p:spPr/>
        <p:txBody>
          <a:bodyPr/>
          <a:lstStyle/>
          <a:p>
            <a:pPr algn="ctr"/>
            <a:r>
              <a:rPr lang="en-US" dirty="0" smtClean="0"/>
              <a:t>APPORTIONMENT</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04800"/>
            <a:ext cx="8229600" cy="5562600"/>
          </a:xfrm>
        </p:spPr>
        <p:txBody>
          <a:bodyPr/>
          <a:lstStyle/>
          <a:p>
            <a:r>
              <a:rPr lang="en-US" sz="2400" dirty="0" smtClean="0"/>
              <a:t>To give the entire royalty to one of the devisees under these circumstances would be inequitable. </a:t>
            </a:r>
          </a:p>
          <a:p>
            <a:endParaRPr lang="en-US" sz="2400" dirty="0" smtClean="0"/>
          </a:p>
          <a:p>
            <a:r>
              <a:rPr lang="en-US" sz="2400" dirty="0" smtClean="0"/>
              <a:t>The whole tract when devised in severalty to the three, was burdened by this previous grant. </a:t>
            </a:r>
          </a:p>
          <a:p>
            <a:endParaRPr lang="en-US" sz="2400" dirty="0" smtClean="0"/>
          </a:p>
          <a:p>
            <a:r>
              <a:rPr lang="en-US" sz="2400" dirty="0" smtClean="0"/>
              <a:t>It is a common burden. The benefits should be shared. </a:t>
            </a:r>
          </a:p>
          <a:p>
            <a:endParaRPr lang="en-US" sz="2400" dirty="0" smtClean="0"/>
          </a:p>
          <a:p>
            <a:r>
              <a:rPr lang="en-US" sz="2400" dirty="0" smtClean="0"/>
              <a:t>“We do not see that it is important to determine whether this royalty be rent, or product, or a part of the land, or whether the contract be a lease or a grant of an interest in the land—the governing facts and the principles are the same.”</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7900"/>
          </a:xfrm>
        </p:spPr>
        <p:txBody>
          <a:bodyPr/>
          <a:lstStyle/>
          <a:p>
            <a:r>
              <a:rPr lang="en-US" dirty="0" smtClean="0"/>
              <a:t>In a nut shell that’s what we have to work with in PA.</a:t>
            </a:r>
          </a:p>
          <a:p>
            <a:endParaRPr lang="en-US" sz="1800" dirty="0" smtClean="0"/>
          </a:p>
          <a:p>
            <a:r>
              <a:rPr lang="en-US" dirty="0" smtClean="0"/>
              <a:t>I’m not aware of significant additional apportionment guidance in CA or MS, but we’re doing additional research on the matter.</a:t>
            </a:r>
          </a:p>
          <a:p>
            <a:endParaRPr lang="en-US" sz="1800" dirty="0" smtClean="0"/>
          </a:p>
          <a:p>
            <a:r>
              <a:rPr lang="en-US" dirty="0" smtClean="0"/>
              <a:t>Royalty payments pursuant to an Entireties Clause or a Community Lease are generally identical so associated legal analysis may be useful.</a:t>
            </a:r>
            <a:endParaRPr lang="en-US" dirty="0"/>
          </a:p>
        </p:txBody>
      </p:sp>
      <p:sp>
        <p:nvSpPr>
          <p:cNvPr id="3" name="Title 2"/>
          <p:cNvSpPr>
            <a:spLocks noGrp="1"/>
          </p:cNvSpPr>
          <p:nvPr>
            <p:ph type="title"/>
          </p:nvPr>
        </p:nvSpPr>
        <p:spPr/>
        <p:txBody>
          <a:bodyPr/>
          <a:lstStyle/>
          <a:p>
            <a:pPr algn="ctr"/>
            <a:r>
              <a:rPr lang="en-US" dirty="0" smtClean="0"/>
              <a:t>APPORTIONMENT</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406900"/>
          </a:xfrm>
        </p:spPr>
        <p:txBody>
          <a:bodyPr/>
          <a:lstStyle/>
          <a:p>
            <a:r>
              <a:rPr lang="en-US" sz="2800" dirty="0" smtClean="0"/>
              <a:t>Every state should recognize the right of the parties to contract for distribution on the basis of their choice. </a:t>
            </a:r>
            <a:r>
              <a:rPr lang="en-US" sz="2800" dirty="0" err="1" smtClean="0"/>
              <a:t>Burtner</a:t>
            </a:r>
            <a:r>
              <a:rPr lang="en-US" sz="2800" dirty="0" smtClean="0"/>
              <a:t>-Morgan-Stephens Co. v. Wilson, 586 N.E. 2d 1062 (Ohio 1992).</a:t>
            </a:r>
          </a:p>
          <a:p>
            <a:pPr lvl="1"/>
            <a:r>
              <a:rPr lang="en-US" sz="2400" dirty="0" smtClean="0"/>
              <a:t>Apportionment Agreements</a:t>
            </a:r>
          </a:p>
          <a:p>
            <a:pPr lvl="1"/>
            <a:r>
              <a:rPr lang="en-US" sz="2400" dirty="0" smtClean="0"/>
              <a:t>Non-Apportionment Agreements</a:t>
            </a:r>
          </a:p>
          <a:p>
            <a:pPr lvl="1"/>
            <a:r>
              <a:rPr lang="en-US" sz="2400" dirty="0" smtClean="0"/>
              <a:t>Entireties Clause</a:t>
            </a:r>
          </a:p>
          <a:p>
            <a:endParaRPr lang="en-US" sz="2400" dirty="0" smtClean="0"/>
          </a:p>
          <a:p>
            <a:endParaRPr lang="en-US" dirty="0"/>
          </a:p>
        </p:txBody>
      </p:sp>
      <p:sp>
        <p:nvSpPr>
          <p:cNvPr id="3" name="Title 2"/>
          <p:cNvSpPr>
            <a:spLocks noGrp="1"/>
          </p:cNvSpPr>
          <p:nvPr>
            <p:ph type="title"/>
          </p:nvPr>
        </p:nvSpPr>
        <p:spPr>
          <a:xfrm>
            <a:off x="457200" y="274638"/>
            <a:ext cx="8229600" cy="868362"/>
          </a:xfrm>
        </p:spPr>
        <p:txBody>
          <a:bodyPr/>
          <a:lstStyle/>
          <a:p>
            <a:pPr algn="ctr"/>
            <a:r>
              <a:rPr lang="en-US" dirty="0" smtClean="0"/>
              <a:t>RIGHT TO CONTRACT</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Apportionment/Non-Apportionment is determined where ownership of the acreage is subdivided after leasing. </a:t>
            </a:r>
          </a:p>
          <a:p>
            <a:endParaRPr lang="en-US" sz="2800" dirty="0" smtClean="0"/>
          </a:p>
          <a:p>
            <a:r>
              <a:rPr lang="en-US" sz="2800" dirty="0" smtClean="0"/>
              <a:t>Where the subdivision occurs before leasing it’s normally considered a “Community Lease”. The result as to royalty is normally the same, but may be affected by intent.</a:t>
            </a:r>
          </a:p>
          <a:p>
            <a:endParaRPr lang="en-US" dirty="0"/>
          </a:p>
        </p:txBody>
      </p:sp>
      <p:sp>
        <p:nvSpPr>
          <p:cNvPr id="3" name="Title 2"/>
          <p:cNvSpPr>
            <a:spLocks noGrp="1"/>
          </p:cNvSpPr>
          <p:nvPr>
            <p:ph type="title"/>
          </p:nvPr>
        </p:nvSpPr>
        <p:spPr/>
        <p:txBody>
          <a:bodyPr/>
          <a:lstStyle/>
          <a:p>
            <a:pPr algn="ctr"/>
            <a:r>
              <a:rPr lang="en-US" dirty="0" smtClean="0"/>
              <a:t>COMMUNITY LEASES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dirty="0" smtClean="0"/>
              <a:t>The consensus is that three states follow apportionment. However, we do not have judicial precedence in all states and not all sources cite both California and Mississippi.</a:t>
            </a:r>
          </a:p>
          <a:p>
            <a:endParaRPr lang="en-US" sz="1800" dirty="0" smtClean="0"/>
          </a:p>
          <a:p>
            <a:r>
              <a:rPr lang="en-US" sz="1800" dirty="0" smtClean="0"/>
              <a:t>Higgins v. Cal. Petroleum &amp; Asphalt Co., 41 P. 1087 (Cal. 1895).</a:t>
            </a:r>
          </a:p>
          <a:p>
            <a:endParaRPr lang="en-US" sz="1800" dirty="0" smtClean="0"/>
          </a:p>
          <a:p>
            <a:r>
              <a:rPr lang="en-US" sz="1800" dirty="0" smtClean="0"/>
              <a:t>Griffith v. Gulf Ref. Co., 60 So. 2d 518 (Miss. 1952), </a:t>
            </a:r>
            <a:r>
              <a:rPr lang="en-US" sz="1800" i="1" dirty="0" smtClean="0"/>
              <a:t>rehearing, 61 So. 2d 306 (Miss. 1952)</a:t>
            </a:r>
          </a:p>
          <a:p>
            <a:endParaRPr lang="en-US" sz="1800" dirty="0" smtClean="0"/>
          </a:p>
          <a:p>
            <a:r>
              <a:rPr lang="en-US" sz="1800" dirty="0" err="1" smtClean="0"/>
              <a:t>Wettengel</a:t>
            </a:r>
            <a:r>
              <a:rPr lang="en-US" sz="1800" dirty="0" smtClean="0"/>
              <a:t> v. </a:t>
            </a:r>
            <a:r>
              <a:rPr lang="en-US" sz="1800" dirty="0" err="1" smtClean="0"/>
              <a:t>Gormley</a:t>
            </a:r>
            <a:r>
              <a:rPr lang="en-US" sz="1800" dirty="0" smtClean="0"/>
              <a:t>, 28 A.934 (1894), </a:t>
            </a:r>
            <a:r>
              <a:rPr lang="en-US" sz="1800" i="1" dirty="0" err="1" smtClean="0"/>
              <a:t>reh’g</a:t>
            </a:r>
            <a:r>
              <a:rPr lang="en-US" sz="1800" i="1" dirty="0" smtClean="0"/>
              <a:t>, 39 A. 57 (Pa. 1898).</a:t>
            </a:r>
            <a:endParaRPr lang="en-US" sz="1800" dirty="0"/>
          </a:p>
        </p:txBody>
      </p:sp>
      <p:sp>
        <p:nvSpPr>
          <p:cNvPr id="3" name="Title 2"/>
          <p:cNvSpPr>
            <a:spLocks noGrp="1"/>
          </p:cNvSpPr>
          <p:nvPr>
            <p:ph type="title"/>
          </p:nvPr>
        </p:nvSpPr>
        <p:spPr>
          <a:xfrm>
            <a:off x="457200" y="274638"/>
            <a:ext cx="8229600" cy="792162"/>
          </a:xfrm>
        </p:spPr>
        <p:txBody>
          <a:bodyPr/>
          <a:lstStyle/>
          <a:p>
            <a:pPr algn="ctr"/>
            <a:r>
              <a:rPr lang="en-US" dirty="0" smtClean="0"/>
              <a:t>APPORTIONMENT CITATIONS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016500"/>
          </a:xfrm>
        </p:spPr>
        <p:txBody>
          <a:bodyPr/>
          <a:lstStyle/>
          <a:p>
            <a:r>
              <a:rPr lang="en-US" sz="1800" dirty="0" smtClean="0"/>
              <a:t>We only have judicial precedence in Arkansas, Colorado, Illinois, Indiana, Kansas, Kentucky, Louisiana, Nebraska, New Mexico, Ohio, Oklahoma, Texas and West Virginia.</a:t>
            </a:r>
          </a:p>
          <a:p>
            <a:r>
              <a:rPr lang="en-US" sz="1800" dirty="0" smtClean="0"/>
              <a:t>Osborn v. Ark. Territorial Oil &amp; Gas Co, 146 S.W. 122 (Ark. 1912).</a:t>
            </a:r>
          </a:p>
          <a:p>
            <a:r>
              <a:rPr lang="en-US" sz="1800" dirty="0" err="1" smtClean="0"/>
              <a:t>Mosheik</a:t>
            </a:r>
            <a:r>
              <a:rPr lang="en-US" sz="1800" dirty="0" smtClean="0"/>
              <a:t> v. </a:t>
            </a:r>
            <a:r>
              <a:rPr lang="en-US" sz="1800" dirty="0" err="1" smtClean="0"/>
              <a:t>Lininger</a:t>
            </a:r>
            <a:r>
              <a:rPr lang="en-US" sz="1800" dirty="0" smtClean="0"/>
              <a:t>, 274 P.2d 965 (Colo. 1954).</a:t>
            </a:r>
          </a:p>
          <a:p>
            <a:r>
              <a:rPr lang="en-US" sz="1800" dirty="0" smtClean="0"/>
              <a:t>Cent. Pipe Line Co. v. </a:t>
            </a:r>
            <a:r>
              <a:rPr lang="en-US" sz="1800" dirty="0" err="1" smtClean="0"/>
              <a:t>Hutson</a:t>
            </a:r>
            <a:r>
              <a:rPr lang="en-US" sz="1800" dirty="0" smtClean="0"/>
              <a:t>, 82 N.E.2d 624 (Ill. 1948).</a:t>
            </a:r>
          </a:p>
          <a:p>
            <a:r>
              <a:rPr lang="en-US" sz="1800" dirty="0" smtClean="0"/>
              <a:t>Fairbanks v. </a:t>
            </a:r>
            <a:r>
              <a:rPr lang="en-US" sz="1800" dirty="0" err="1" smtClean="0"/>
              <a:t>Warrum</a:t>
            </a:r>
            <a:r>
              <a:rPr lang="en-US" sz="1800" dirty="0" smtClean="0"/>
              <a:t>, 104 N.E. 983 (Ind. App. 1914).</a:t>
            </a:r>
          </a:p>
          <a:p>
            <a:r>
              <a:rPr lang="sv-SE" sz="1800" dirty="0" smtClean="0"/>
              <a:t>Carlock v. Krug, 99 P.2d 858 (Kan. 1940).</a:t>
            </a:r>
          </a:p>
          <a:p>
            <a:r>
              <a:rPr lang="en-US" sz="1800" dirty="0" smtClean="0"/>
              <a:t>Hammond v. Hammond, 167 S.W. 2d 865 (Ky. 1943).</a:t>
            </a:r>
          </a:p>
          <a:p>
            <a:r>
              <a:rPr lang="en-US" sz="1800" dirty="0" smtClean="0"/>
              <a:t>French v. </a:t>
            </a:r>
            <a:r>
              <a:rPr lang="en-US" sz="1800" dirty="0" err="1" smtClean="0"/>
              <a:t>Querbes</a:t>
            </a:r>
            <a:r>
              <a:rPr lang="en-US" sz="1800" dirty="0" smtClean="0"/>
              <a:t>, 8 So. 2d 631 (La. 1942).</a:t>
            </a:r>
          </a:p>
          <a:p>
            <a:r>
              <a:rPr lang="en-US" sz="1800" dirty="0" err="1" smtClean="0"/>
              <a:t>Hafeman</a:t>
            </a:r>
            <a:r>
              <a:rPr lang="en-US" sz="1800" dirty="0" smtClean="0"/>
              <a:t> v. Gem Oil Co., 80 N.W.2d 139 (Neb. 1956).</a:t>
            </a:r>
          </a:p>
          <a:p>
            <a:r>
              <a:rPr lang="en-US" sz="1800" dirty="0" err="1" smtClean="0"/>
              <a:t>Raley</a:t>
            </a:r>
            <a:r>
              <a:rPr lang="en-US" sz="1800" dirty="0" smtClean="0"/>
              <a:t> v. Moore, 289 P.2d 957 (N.M. 1955).</a:t>
            </a:r>
          </a:p>
          <a:p>
            <a:r>
              <a:rPr lang="en-US" sz="1800" dirty="0" smtClean="0"/>
              <a:t>N.W. Ohio Natural Gas Co. v. </a:t>
            </a:r>
            <a:r>
              <a:rPr lang="en-US" sz="1800" dirty="0" err="1" smtClean="0"/>
              <a:t>Ullery</a:t>
            </a:r>
            <a:r>
              <a:rPr lang="en-US" sz="1800" dirty="0" smtClean="0"/>
              <a:t>, 67 N.E. 494 (Ohio 1903).</a:t>
            </a:r>
          </a:p>
          <a:p>
            <a:r>
              <a:rPr lang="en-US" sz="1800" dirty="0" smtClean="0"/>
              <a:t>Investors Royalty Co. v. Lewis, 91 P.2d 764 (Okla. 1939).</a:t>
            </a:r>
          </a:p>
          <a:p>
            <a:r>
              <a:rPr lang="en-US" sz="1800" dirty="0" smtClean="0"/>
              <a:t>Gillette v. Mitchell, 214 S.W. 619 (Tex. Civ. App. 1918).</a:t>
            </a:r>
          </a:p>
          <a:p>
            <a:r>
              <a:rPr lang="en-US" sz="1800" dirty="0" smtClean="0"/>
              <a:t>Pittsburgh &amp; W. Va. Gas Co. v. </a:t>
            </a:r>
            <a:r>
              <a:rPr lang="en-US" sz="1800" dirty="0" err="1" smtClean="0"/>
              <a:t>Ankrom</a:t>
            </a:r>
            <a:r>
              <a:rPr lang="en-US" sz="1800" dirty="0" smtClean="0"/>
              <a:t>, 97 S.E. 593 (W. Va. 1918).</a:t>
            </a:r>
            <a:endParaRPr lang="en-US" sz="1800" dirty="0"/>
          </a:p>
        </p:txBody>
      </p:sp>
      <p:sp>
        <p:nvSpPr>
          <p:cNvPr id="3" name="Title 2"/>
          <p:cNvSpPr>
            <a:spLocks noGrp="1"/>
          </p:cNvSpPr>
          <p:nvPr>
            <p:ph type="title"/>
          </p:nvPr>
        </p:nvSpPr>
        <p:spPr>
          <a:xfrm>
            <a:off x="457200" y="274638"/>
            <a:ext cx="8229600" cy="944562"/>
          </a:xfrm>
        </p:spPr>
        <p:txBody>
          <a:bodyPr>
            <a:normAutofit fontScale="90000"/>
          </a:bodyPr>
          <a:lstStyle/>
          <a:p>
            <a:pPr algn="ctr"/>
            <a:r>
              <a:rPr lang="en-US" dirty="0" smtClean="0"/>
              <a:t>NON-APPORTIONMENT CITATIONS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p:txBody>
          <a:bodyPr/>
          <a:lstStyle/>
          <a:p>
            <a:pPr eaLnBrk="1" hangingPunct="1"/>
            <a:r>
              <a:rPr lang="en-US" b="1" dirty="0" smtClean="0"/>
              <a:t>Views and comments stated in this presentation are solely those of the presenter and are NOT:</a:t>
            </a:r>
          </a:p>
          <a:p>
            <a:pPr lvl="1" eaLnBrk="1" hangingPunct="1"/>
            <a:r>
              <a:rPr lang="en-US" b="1" dirty="0" smtClean="0"/>
              <a:t>Views of presenter’s firm</a:t>
            </a:r>
          </a:p>
          <a:p>
            <a:pPr lvl="1" eaLnBrk="1" hangingPunct="1"/>
            <a:r>
              <a:rPr lang="en-US" b="1" dirty="0" smtClean="0"/>
              <a:t>Views of any clients of presenter’s firm</a:t>
            </a:r>
          </a:p>
          <a:p>
            <a:pPr lvl="1" eaLnBrk="1" hangingPunct="1"/>
            <a:r>
              <a:rPr lang="en-US" b="1" dirty="0" smtClean="0"/>
              <a:t>Legal Advice as to any specific matter, or</a:t>
            </a:r>
          </a:p>
          <a:p>
            <a:pPr lvl="1" eaLnBrk="1" hangingPunct="1"/>
            <a:r>
              <a:rPr lang="en-US" b="1" dirty="0" smtClean="0"/>
              <a:t>Necessarily the views of the presenter tomorrow</a:t>
            </a:r>
          </a:p>
          <a:p>
            <a:pPr eaLnBrk="1" hangingPunct="1"/>
            <a:endParaRPr lang="en-US" dirty="0" smtClean="0"/>
          </a:p>
        </p:txBody>
      </p:sp>
      <p:sp>
        <p:nvSpPr>
          <p:cNvPr id="10243"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72C9591-5FBB-4527-944E-7237D6BA1071}" type="slidenum">
              <a:rPr lang="en-US" smtClean="0"/>
              <a:pPr/>
              <a:t>2</a:t>
            </a:fld>
            <a:endParaRPr lang="en-US"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DISCLAIMER</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229600" cy="4767262"/>
          </a:xfrm>
        </p:spPr>
        <p:txBody>
          <a:bodyPr/>
          <a:lstStyle/>
          <a:p>
            <a:r>
              <a:rPr lang="en-US" dirty="0" smtClean="0"/>
              <a:t>Footage Basis: There have been efforts to utilize a footage allocation basis for certain horizontal wells in non-conventional horizons. </a:t>
            </a:r>
          </a:p>
          <a:p>
            <a:endParaRPr lang="en-US" sz="2000" dirty="0" smtClean="0"/>
          </a:p>
          <a:p>
            <a:pPr lvl="1"/>
            <a:r>
              <a:rPr lang="en-US" dirty="0" smtClean="0"/>
              <a:t>This should be possible if all </a:t>
            </a:r>
            <a:r>
              <a:rPr lang="en-US" dirty="0" err="1" smtClean="0"/>
              <a:t>Lessors</a:t>
            </a:r>
            <a:r>
              <a:rPr lang="en-US" dirty="0" smtClean="0"/>
              <a:t> agree to the methodology or if authorized by state law.</a:t>
            </a:r>
          </a:p>
          <a:p>
            <a:pPr lvl="1"/>
            <a:endParaRPr lang="en-US" sz="2000" dirty="0" smtClean="0"/>
          </a:p>
          <a:p>
            <a:pPr lvl="1"/>
            <a:r>
              <a:rPr lang="en-US" dirty="0" smtClean="0"/>
              <a:t>On September 10, the Texas Railroad Commission overturned a decision by its hearing examiner on June 25, 2013 denying a permit in the first challenged case involving allocation wells. </a:t>
            </a:r>
            <a:endParaRPr lang="en-US" dirty="0"/>
          </a:p>
        </p:txBody>
      </p:sp>
      <p:sp>
        <p:nvSpPr>
          <p:cNvPr id="3" name="Title 2"/>
          <p:cNvSpPr>
            <a:spLocks noGrp="1"/>
          </p:cNvSpPr>
          <p:nvPr>
            <p:ph type="title"/>
          </p:nvPr>
        </p:nvSpPr>
        <p:spPr/>
        <p:txBody>
          <a:bodyPr/>
          <a:lstStyle/>
          <a:p>
            <a:pPr algn="ctr"/>
            <a:r>
              <a:rPr lang="en-US" dirty="0" smtClean="0"/>
              <a:t>ALLOCATION WELLS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RRC determined issues relating to pooling and allocation of royalty are a matter of contract to be decided by the parties and did not fall within the jurisdiction of the RRC.</a:t>
            </a:r>
          </a:p>
          <a:p>
            <a:endParaRPr lang="en-US" dirty="0" smtClean="0"/>
          </a:p>
          <a:p>
            <a:r>
              <a:rPr lang="en-US" dirty="0" smtClean="0"/>
              <a:t>They also concluded that any dispute fell within the jurisdiction of the courts.</a:t>
            </a:r>
          </a:p>
          <a:p>
            <a:endParaRPr lang="en-US" dirty="0"/>
          </a:p>
        </p:txBody>
      </p:sp>
      <p:sp>
        <p:nvSpPr>
          <p:cNvPr id="3" name="Title 2"/>
          <p:cNvSpPr>
            <a:spLocks noGrp="1"/>
          </p:cNvSpPr>
          <p:nvPr>
            <p:ph type="title"/>
          </p:nvPr>
        </p:nvSpPr>
        <p:spPr>
          <a:xfrm>
            <a:off x="457200" y="274638"/>
            <a:ext cx="8229600" cy="944562"/>
          </a:xfrm>
        </p:spPr>
        <p:txBody>
          <a:bodyPr/>
          <a:lstStyle/>
          <a:p>
            <a:pPr algn="ctr"/>
            <a:r>
              <a:rPr lang="en-US" dirty="0" smtClean="0"/>
              <a:t>Allocation Wells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Apportionment – Brain teasers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Based on questions from ALTA I’ve identified several issues which I’ll mention briefly:</a:t>
            </a:r>
          </a:p>
          <a:p>
            <a:endParaRPr lang="en-US" dirty="0" smtClean="0"/>
          </a:p>
          <a:p>
            <a:pPr lvl="1"/>
            <a:r>
              <a:rPr lang="en-US" dirty="0" smtClean="0"/>
              <a:t>Voluntary Pooling in WV – If there are multiple tracts from a given lease within the pool do we apportion that royalty?</a:t>
            </a:r>
          </a:p>
          <a:p>
            <a:pPr lvl="1"/>
            <a:endParaRPr lang="en-US" dirty="0" smtClean="0"/>
          </a:p>
          <a:p>
            <a:pPr lvl="1"/>
            <a:r>
              <a:rPr lang="en-US" dirty="0" smtClean="0"/>
              <a:t>Ohio &amp; WV Deep Statutory Units - If there are multiple tracts from a given lease within the pool do we apportion that royalty?</a:t>
            </a:r>
          </a:p>
          <a:p>
            <a:endParaRPr lang="en-US" dirty="0"/>
          </a:p>
        </p:txBody>
      </p:sp>
      <p:sp>
        <p:nvSpPr>
          <p:cNvPr id="3" name="Title 2"/>
          <p:cNvSpPr>
            <a:spLocks noGrp="1"/>
          </p:cNvSpPr>
          <p:nvPr>
            <p:ph type="title"/>
          </p:nvPr>
        </p:nvSpPr>
        <p:spPr/>
        <p:txBody>
          <a:bodyPr/>
          <a:lstStyle/>
          <a:p>
            <a:pPr algn="ctr"/>
            <a:r>
              <a:rPr lang="en-US" dirty="0" smtClean="0"/>
              <a:t>BRAIN TEASERS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Ohio &amp; WV Horizontal Lease Wells – How do we allocate royalty between tracts?</a:t>
            </a:r>
          </a:p>
          <a:p>
            <a:endParaRPr lang="en-US" dirty="0" smtClean="0"/>
          </a:p>
          <a:p>
            <a:r>
              <a:rPr lang="en-US" dirty="0" smtClean="0"/>
              <a:t>Pugh Clause rentals in an apportionment state - How do we pay ?</a:t>
            </a:r>
          </a:p>
          <a:p>
            <a:endParaRPr lang="en-US" dirty="0" smtClean="0"/>
          </a:p>
          <a:p>
            <a:r>
              <a:rPr lang="en-US" dirty="0" smtClean="0"/>
              <a:t>Pugh Clause rentals in a non-apportionment state with an Entireties Clause – How do we pay?</a:t>
            </a:r>
          </a:p>
          <a:p>
            <a:endParaRPr lang="en-US" dirty="0"/>
          </a:p>
        </p:txBody>
      </p:sp>
      <p:sp>
        <p:nvSpPr>
          <p:cNvPr id="3" name="Title 2"/>
          <p:cNvSpPr>
            <a:spLocks noGrp="1"/>
          </p:cNvSpPr>
          <p:nvPr>
            <p:ph type="title"/>
          </p:nvPr>
        </p:nvSpPr>
        <p:spPr/>
        <p:txBody>
          <a:bodyPr/>
          <a:lstStyle/>
          <a:p>
            <a:pPr algn="ctr"/>
            <a:r>
              <a:rPr lang="en-US" dirty="0" smtClean="0"/>
              <a:t>BRAIN TEASERS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Does a Pugh Clause reverse the apportionment rule in PA or the application of an Entireties Clause in a Non Apportionment State?</a:t>
            </a:r>
          </a:p>
          <a:p>
            <a:endParaRPr lang="en-US" dirty="0" smtClean="0"/>
          </a:p>
          <a:p>
            <a:r>
              <a:rPr lang="en-US" dirty="0" err="1" smtClean="0"/>
              <a:t>Communitization</a:t>
            </a:r>
            <a:r>
              <a:rPr lang="en-US" dirty="0" smtClean="0"/>
              <a:t> Agreements – Does the </a:t>
            </a:r>
            <a:r>
              <a:rPr lang="en-US" dirty="0" err="1" smtClean="0"/>
              <a:t>communitization</a:t>
            </a:r>
            <a:r>
              <a:rPr lang="en-US" dirty="0" smtClean="0"/>
              <a:t> of </a:t>
            </a:r>
            <a:r>
              <a:rPr lang="en-US" dirty="0" err="1" smtClean="0"/>
              <a:t>sevaral</a:t>
            </a:r>
            <a:r>
              <a:rPr lang="en-US" dirty="0" smtClean="0"/>
              <a:t> leases into a new lease effectively create a community lease?</a:t>
            </a:r>
          </a:p>
          <a:p>
            <a:endParaRPr lang="en-US" dirty="0"/>
          </a:p>
        </p:txBody>
      </p:sp>
      <p:sp>
        <p:nvSpPr>
          <p:cNvPr id="3" name="Title 2"/>
          <p:cNvSpPr>
            <a:spLocks noGrp="1"/>
          </p:cNvSpPr>
          <p:nvPr>
            <p:ph type="title"/>
          </p:nvPr>
        </p:nvSpPr>
        <p:spPr/>
        <p:txBody>
          <a:bodyPr/>
          <a:lstStyle/>
          <a:p>
            <a:pPr algn="ctr"/>
            <a:r>
              <a:rPr lang="en-US" dirty="0" smtClean="0"/>
              <a:t>BRAIN TEASERS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Surrender of a divided tract – Impact on royalty?</a:t>
            </a:r>
          </a:p>
          <a:p>
            <a:endParaRPr lang="en-US" dirty="0" smtClean="0"/>
          </a:p>
          <a:p>
            <a:r>
              <a:rPr lang="en-US" dirty="0" smtClean="0"/>
              <a:t>Non-contiguous tracts – Does it affect entireties or apportionment?</a:t>
            </a:r>
          </a:p>
          <a:p>
            <a:endParaRPr lang="en-US" dirty="0" smtClean="0"/>
          </a:p>
          <a:p>
            <a:r>
              <a:rPr lang="en-US" dirty="0" smtClean="0"/>
              <a:t>Shut-ins – Royalty or Rental?</a:t>
            </a:r>
          </a:p>
          <a:p>
            <a:endParaRPr lang="en-US" dirty="0"/>
          </a:p>
        </p:txBody>
      </p:sp>
      <p:sp>
        <p:nvSpPr>
          <p:cNvPr id="3" name="Title 2"/>
          <p:cNvSpPr>
            <a:spLocks noGrp="1"/>
          </p:cNvSpPr>
          <p:nvPr>
            <p:ph type="title"/>
          </p:nvPr>
        </p:nvSpPr>
        <p:spPr/>
        <p:txBody>
          <a:bodyPr/>
          <a:lstStyle/>
          <a:p>
            <a:pPr algn="ctr"/>
            <a:r>
              <a:rPr lang="en-US" dirty="0" smtClean="0"/>
              <a:t>Brain Teasers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a:bodyPr>
          <a:lstStyle/>
          <a:p>
            <a:r>
              <a:rPr lang="en-US" dirty="0" smtClean="0"/>
              <a:t>Apportionment – Calculating Interests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7900"/>
          </a:xfrm>
        </p:spPr>
        <p:txBody>
          <a:bodyPr/>
          <a:lstStyle/>
          <a:p>
            <a:pPr marL="365760" indent="-256032" eaLnBrk="1" fontAlgn="auto" hangingPunct="1">
              <a:spcAft>
                <a:spcPts val="0"/>
              </a:spcAft>
              <a:buFont typeface="Wingdings 3"/>
              <a:buChar char=""/>
              <a:defRPr/>
            </a:pPr>
            <a:r>
              <a:rPr lang="en-US" b="1" dirty="0" smtClean="0"/>
              <a:t>Apportionment</a:t>
            </a:r>
            <a:r>
              <a:rPr lang="en-US" dirty="0" smtClean="0"/>
              <a:t> – </a:t>
            </a:r>
            <a:r>
              <a:rPr lang="en-US" dirty="0" smtClean="0">
                <a:solidFill>
                  <a:srgbClr val="FF0000"/>
                </a:solidFill>
              </a:rPr>
              <a:t>Royalty</a:t>
            </a:r>
            <a:r>
              <a:rPr lang="en-US" dirty="0" smtClean="0"/>
              <a:t> Interest is calculated on a </a:t>
            </a:r>
            <a:r>
              <a:rPr lang="en-US" dirty="0" smtClean="0">
                <a:solidFill>
                  <a:srgbClr val="FF0000"/>
                </a:solidFill>
              </a:rPr>
              <a:t>lease basis</a:t>
            </a:r>
            <a:r>
              <a:rPr lang="en-US" dirty="0" smtClean="0"/>
              <a:t>:</a:t>
            </a:r>
          </a:p>
          <a:p>
            <a:pPr marL="365760" indent="-256032" eaLnBrk="1" fontAlgn="auto" hangingPunct="1">
              <a:spcAft>
                <a:spcPts val="0"/>
              </a:spcAft>
              <a:buFont typeface="Wingdings 3"/>
              <a:buChar char=""/>
              <a:defRPr/>
            </a:pPr>
            <a:endParaRPr lang="en-US" dirty="0" smtClean="0"/>
          </a:p>
          <a:p>
            <a:pPr marL="621792" lvl="1" eaLnBrk="1" fontAlgn="auto" hangingPunct="1">
              <a:spcBef>
                <a:spcPts val="324"/>
              </a:spcBef>
              <a:spcAft>
                <a:spcPts val="0"/>
              </a:spcAft>
              <a:buFont typeface="Verdana"/>
              <a:buChar char="◦"/>
              <a:defRPr/>
            </a:pPr>
            <a:r>
              <a:rPr lang="en-US" dirty="0" smtClean="0"/>
              <a:t>Lease Wells – Apportion the ownership of each individual lease a portion of which overlies the drill site. (No voluntary pools or spacing units, etc.)</a:t>
            </a:r>
          </a:p>
          <a:p>
            <a:pPr marL="621792" lvl="1" eaLnBrk="1" fontAlgn="auto" hangingPunct="1">
              <a:spcBef>
                <a:spcPts val="324"/>
              </a:spcBef>
              <a:spcAft>
                <a:spcPts val="0"/>
              </a:spcAft>
              <a:buFont typeface="Verdana"/>
              <a:buChar char="◦"/>
              <a:defRPr/>
            </a:pPr>
            <a:endParaRPr lang="en-US" dirty="0" smtClean="0"/>
          </a:p>
          <a:p>
            <a:pPr marL="621792" lvl="1" eaLnBrk="1" fontAlgn="auto" hangingPunct="1">
              <a:spcBef>
                <a:spcPts val="324"/>
              </a:spcBef>
              <a:spcAft>
                <a:spcPts val="0"/>
              </a:spcAft>
              <a:buFont typeface="Verdana"/>
              <a:buChar char="◦"/>
              <a:defRPr/>
            </a:pPr>
            <a:r>
              <a:rPr lang="en-US" dirty="0" smtClean="0"/>
              <a:t>Unit Wells – Apportion the ownership of each individual lease a portion of which is included within the unit/pool before applying the unit participation factor.</a:t>
            </a:r>
          </a:p>
          <a:p>
            <a:endParaRPr lang="en-US" dirty="0"/>
          </a:p>
        </p:txBody>
      </p:sp>
      <p:sp>
        <p:nvSpPr>
          <p:cNvPr id="3" name="Title 2"/>
          <p:cNvSpPr>
            <a:spLocks noGrp="1"/>
          </p:cNvSpPr>
          <p:nvPr>
            <p:ph type="title"/>
          </p:nvPr>
        </p:nvSpPr>
        <p:spPr>
          <a:xfrm>
            <a:off x="457200" y="274638"/>
            <a:ext cx="8229600" cy="792162"/>
          </a:xfrm>
        </p:spPr>
        <p:txBody>
          <a:bodyPr>
            <a:normAutofit/>
          </a:bodyPr>
          <a:lstStyle/>
          <a:p>
            <a:pPr algn="ctr"/>
            <a:r>
              <a:rPr lang="en-US" dirty="0" smtClean="0"/>
              <a:t>PRACTICAL CONSIDERATIONS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092700"/>
          </a:xfrm>
        </p:spPr>
        <p:txBody>
          <a:bodyPr/>
          <a:lstStyle/>
          <a:p>
            <a:r>
              <a:rPr lang="en-US" sz="2600" dirty="0" smtClean="0">
                <a:solidFill>
                  <a:srgbClr val="FF0000"/>
                </a:solidFill>
              </a:rPr>
              <a:t>WI is not apportioned.</a:t>
            </a:r>
          </a:p>
          <a:p>
            <a:pPr lvl="1"/>
            <a:r>
              <a:rPr lang="en-US" sz="2200" dirty="0" smtClean="0"/>
              <a:t>It doesn’t matter if the WI ownership is subdivided.</a:t>
            </a:r>
          </a:p>
          <a:p>
            <a:pPr lvl="1"/>
            <a:r>
              <a:rPr lang="en-US" sz="2200" dirty="0" smtClean="0"/>
              <a:t>Royalty distribution is still based on royalty ownership across the entire lease.</a:t>
            </a:r>
          </a:p>
          <a:p>
            <a:pPr lvl="8"/>
            <a:endParaRPr lang="en-US" dirty="0" smtClean="0"/>
          </a:p>
          <a:p>
            <a:r>
              <a:rPr lang="en-US" sz="2600" dirty="0" smtClean="0">
                <a:solidFill>
                  <a:srgbClr val="FF0000"/>
                </a:solidFill>
              </a:rPr>
              <a:t>ORR is not apportioned.</a:t>
            </a:r>
          </a:p>
          <a:p>
            <a:pPr lvl="1"/>
            <a:r>
              <a:rPr lang="en-US" sz="2200" dirty="0" smtClean="0"/>
              <a:t>Attribute to the tract on which the ORR is granted.</a:t>
            </a:r>
          </a:p>
          <a:p>
            <a:pPr lvl="8"/>
            <a:endParaRPr lang="en-US" dirty="0" smtClean="0"/>
          </a:p>
          <a:p>
            <a:r>
              <a:rPr lang="en-US" sz="2600" dirty="0" smtClean="0">
                <a:solidFill>
                  <a:srgbClr val="FF0000"/>
                </a:solidFill>
              </a:rPr>
              <a:t>Contiguous tracts don’t matter.</a:t>
            </a:r>
          </a:p>
          <a:p>
            <a:pPr lvl="1"/>
            <a:r>
              <a:rPr lang="en-US" sz="2200" dirty="0" smtClean="0"/>
              <a:t>The entire lease must be apportioned.</a:t>
            </a:r>
          </a:p>
          <a:p>
            <a:pPr lvl="8"/>
            <a:endParaRPr lang="en-US" dirty="0" smtClean="0"/>
          </a:p>
          <a:p>
            <a:r>
              <a:rPr lang="en-US" sz="2600" dirty="0" smtClean="0">
                <a:solidFill>
                  <a:srgbClr val="FF0000"/>
                </a:solidFill>
              </a:rPr>
              <a:t>NPR</a:t>
            </a:r>
          </a:p>
          <a:p>
            <a:pPr lvl="1"/>
            <a:r>
              <a:rPr lang="en-US" sz="2200" dirty="0" smtClean="0"/>
              <a:t>Attribute to the tract on which the NPR is granted. Then apportion if required.</a:t>
            </a:r>
          </a:p>
          <a:p>
            <a:pPr lvl="1"/>
            <a:endParaRPr lang="en-US" dirty="0" smtClean="0"/>
          </a:p>
          <a:p>
            <a:endParaRPr lang="en-US" dirty="0"/>
          </a:p>
        </p:txBody>
      </p:sp>
      <p:sp>
        <p:nvSpPr>
          <p:cNvPr id="3" name="Title 2"/>
          <p:cNvSpPr>
            <a:spLocks noGrp="1"/>
          </p:cNvSpPr>
          <p:nvPr>
            <p:ph type="title"/>
          </p:nvPr>
        </p:nvSpPr>
        <p:spPr>
          <a:xfrm>
            <a:off x="457200" y="274638"/>
            <a:ext cx="8229600" cy="868362"/>
          </a:xfrm>
        </p:spPr>
        <p:txBody>
          <a:bodyPr/>
          <a:lstStyle/>
          <a:p>
            <a:pPr algn="ctr"/>
            <a:r>
              <a:rPr lang="en-US" dirty="0" smtClean="0"/>
              <a:t>PRACTICAL CONSIDERATIONS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There is relatively little jurisprudence relating to apportionment beyond the basic decision on royalty payments.</a:t>
            </a:r>
          </a:p>
          <a:p>
            <a:endParaRPr lang="en-US" dirty="0" smtClean="0"/>
          </a:p>
          <a:p>
            <a:r>
              <a:rPr lang="en-US" dirty="0" smtClean="0"/>
              <a:t>You should contact your Legal Department on a state by state basis for your company’s position relative to your questions as there are few definitive answers.</a:t>
            </a:r>
          </a:p>
          <a:p>
            <a:endParaRPr lang="en-US" dirty="0"/>
          </a:p>
        </p:txBody>
      </p:sp>
      <p:sp>
        <p:nvSpPr>
          <p:cNvPr id="3" name="Title 2"/>
          <p:cNvSpPr>
            <a:spLocks noGrp="1"/>
          </p:cNvSpPr>
          <p:nvPr>
            <p:ph type="title"/>
          </p:nvPr>
        </p:nvSpPr>
        <p:spPr/>
        <p:txBody>
          <a:bodyPr/>
          <a:lstStyle/>
          <a:p>
            <a:pPr algn="ctr"/>
            <a:r>
              <a:rPr lang="en-US" dirty="0" smtClean="0"/>
              <a:t>DISCLAIMER 2</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300"/>
          </a:xfrm>
        </p:spPr>
        <p:txBody>
          <a:bodyPr/>
          <a:lstStyle/>
          <a:p>
            <a:r>
              <a:rPr lang="en-US" dirty="0" smtClean="0"/>
              <a:t>Apportionment:</a:t>
            </a:r>
          </a:p>
          <a:p>
            <a:pPr lvl="1"/>
            <a:r>
              <a:rPr lang="en-US" dirty="0" smtClean="0">
                <a:solidFill>
                  <a:srgbClr val="FF0000"/>
                </a:solidFill>
              </a:rPr>
              <a:t>Apportion the lease first</a:t>
            </a:r>
            <a:r>
              <a:rPr lang="en-US" dirty="0" smtClean="0"/>
              <a:t>, then apply the tract participation factor to determine the interest.</a:t>
            </a:r>
          </a:p>
          <a:p>
            <a:pPr lvl="1"/>
            <a:endParaRPr lang="en-US" dirty="0" smtClean="0"/>
          </a:p>
          <a:p>
            <a:r>
              <a:rPr lang="en-US" dirty="0" smtClean="0"/>
              <a:t>Acreage:</a:t>
            </a:r>
          </a:p>
          <a:p>
            <a:pPr lvl="1"/>
            <a:r>
              <a:rPr lang="en-US" dirty="0" smtClean="0"/>
              <a:t>Lease Apportionment &amp; Pooling/Unitization</a:t>
            </a:r>
          </a:p>
          <a:p>
            <a:pPr lvl="2"/>
            <a:r>
              <a:rPr lang="en-US" dirty="0" smtClean="0">
                <a:solidFill>
                  <a:srgbClr val="FF0000"/>
                </a:solidFill>
              </a:rPr>
              <a:t>Read the lease terms closely</a:t>
            </a:r>
            <a:r>
              <a:rPr lang="en-US" dirty="0" smtClean="0"/>
              <a:t>. While most leases specify the leased acreage for lease purposes, most specifically provide that royalty will be based on the acreage owned in applying both:</a:t>
            </a:r>
          </a:p>
          <a:p>
            <a:pPr lvl="3"/>
            <a:r>
              <a:rPr lang="en-US" dirty="0" smtClean="0"/>
              <a:t>Apportionment/Entireties Clauses and</a:t>
            </a:r>
          </a:p>
          <a:p>
            <a:pPr lvl="3"/>
            <a:r>
              <a:rPr lang="en-US" dirty="0" smtClean="0"/>
              <a:t>Pooling/Unitization Clauses.</a:t>
            </a:r>
            <a:endParaRPr lang="en-US" dirty="0"/>
          </a:p>
        </p:txBody>
      </p:sp>
      <p:sp>
        <p:nvSpPr>
          <p:cNvPr id="3" name="Title 2"/>
          <p:cNvSpPr>
            <a:spLocks noGrp="1"/>
          </p:cNvSpPr>
          <p:nvPr>
            <p:ph type="title"/>
          </p:nvPr>
        </p:nvSpPr>
        <p:spPr>
          <a:xfrm>
            <a:off x="457200" y="274638"/>
            <a:ext cx="8229600" cy="868362"/>
          </a:xfrm>
        </p:spPr>
        <p:txBody>
          <a:bodyPr/>
          <a:lstStyle/>
          <a:p>
            <a:pPr algn="ctr"/>
            <a:r>
              <a:rPr lang="en-US" dirty="0" smtClean="0"/>
              <a:t>PRACTICAL CONSIDERATIONS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90600"/>
            <a:ext cx="8534400" cy="5029200"/>
          </a:xfrm>
        </p:spPr>
        <p:txBody>
          <a:bodyPr/>
          <a:lstStyle/>
          <a:p>
            <a:r>
              <a:rPr lang="en-US" dirty="0" smtClean="0"/>
              <a:t>In an “Apportionment state”:</a:t>
            </a:r>
          </a:p>
          <a:p>
            <a:pPr lvl="1"/>
            <a:r>
              <a:rPr lang="en-US" sz="2000" dirty="0" smtClean="0"/>
              <a:t>Your title opinion should cover the entire lease regardless of WI ownership.</a:t>
            </a:r>
          </a:p>
          <a:p>
            <a:endParaRPr lang="en-US" dirty="0" smtClean="0"/>
          </a:p>
          <a:p>
            <a:r>
              <a:rPr lang="en-US" dirty="0" smtClean="0"/>
              <a:t>An “Affidavit of Non-Payment of Rents &amp; Royalties” or an “Affidavit of Non-Production” may be insufficient in Appalachia.</a:t>
            </a:r>
          </a:p>
          <a:p>
            <a:pPr lvl="1"/>
            <a:r>
              <a:rPr lang="en-US" sz="2000" dirty="0" smtClean="0"/>
              <a:t>Many active leases are 80-120+ years old.</a:t>
            </a:r>
          </a:p>
          <a:p>
            <a:pPr lvl="1"/>
            <a:r>
              <a:rPr lang="en-US" sz="2000" dirty="0" smtClean="0"/>
              <a:t>Parties literally aren’t aware that their property is leased.</a:t>
            </a:r>
          </a:p>
          <a:p>
            <a:pPr lvl="1"/>
            <a:r>
              <a:rPr lang="en-US" sz="2000" dirty="0" smtClean="0"/>
              <a:t>In Apportionment states the original assignee may never have been told the tract was leased and never gave the Lessee notice.</a:t>
            </a:r>
          </a:p>
          <a:p>
            <a:pPr lvl="1"/>
            <a:r>
              <a:rPr lang="en-US" sz="2000" dirty="0" smtClean="0"/>
              <a:t>In Non-Apportionment states they aren’t due any payments.</a:t>
            </a:r>
          </a:p>
          <a:p>
            <a:endParaRPr lang="en-US" dirty="0"/>
          </a:p>
        </p:txBody>
      </p:sp>
      <p:sp>
        <p:nvSpPr>
          <p:cNvPr id="3" name="Title 2"/>
          <p:cNvSpPr>
            <a:spLocks noGrp="1"/>
          </p:cNvSpPr>
          <p:nvPr>
            <p:ph type="title"/>
          </p:nvPr>
        </p:nvSpPr>
        <p:spPr>
          <a:xfrm>
            <a:off x="457200" y="274638"/>
            <a:ext cx="8229600" cy="868362"/>
          </a:xfrm>
        </p:spPr>
        <p:txBody>
          <a:bodyPr/>
          <a:lstStyle/>
          <a:p>
            <a:pPr algn="ctr"/>
            <a:r>
              <a:rPr lang="en-US" dirty="0" smtClean="0"/>
              <a:t>AFFIDAVITS</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020762"/>
          </a:xfrm>
        </p:spPr>
        <p:txBody>
          <a:bodyPr>
            <a:normAutofit fontScale="90000"/>
          </a:bodyPr>
          <a:lstStyle/>
          <a:p>
            <a:pPr algn="ctr"/>
            <a:r>
              <a:rPr lang="en-US" dirty="0" smtClean="0"/>
              <a:t>GREAT SECRET of THE UNIVERSE</a:t>
            </a:r>
            <a:endParaRPr lang="en-US" dirty="0"/>
          </a:p>
        </p:txBody>
      </p:sp>
      <p:pic>
        <p:nvPicPr>
          <p:cNvPr id="2052" name="Picture 4"/>
          <p:cNvPicPr>
            <a:picLocks noGrp="1" noChangeAspect="1" noChangeArrowheads="1"/>
          </p:cNvPicPr>
          <p:nvPr>
            <p:ph idx="1"/>
          </p:nvPr>
        </p:nvPicPr>
        <p:blipFill>
          <a:blip r:embed="rId2" cstate="print"/>
          <a:srcRect/>
          <a:stretch>
            <a:fillRect/>
          </a:stretch>
        </p:blipFill>
        <p:spPr bwMode="auto">
          <a:xfrm>
            <a:off x="457200" y="1481138"/>
            <a:ext cx="8305799" cy="4386262"/>
          </a:xfrm>
          <a:prstGeom prst="rect">
            <a:avLst/>
          </a:prstGeom>
          <a:noFill/>
          <a:ln w="9525">
            <a:noFill/>
            <a:miter lim="800000"/>
            <a:headEnd/>
            <a:tailEnd/>
          </a:ln>
          <a:effectLst/>
        </p:spPr>
      </p:pic>
      <p:sp>
        <p:nvSpPr>
          <p:cNvPr id="2053" name="AutoShape 5"/>
          <p:cNvSpPr>
            <a:spLocks noChangeArrowheads="1"/>
          </p:cNvSpPr>
          <p:nvPr/>
        </p:nvSpPr>
        <p:spPr bwMode="auto">
          <a:xfrm>
            <a:off x="4800600" y="1600200"/>
            <a:ext cx="2819400" cy="1981200"/>
          </a:xfrm>
          <a:prstGeom prst="roundRect">
            <a:avLst>
              <a:gd name="adj" fmla="val 16667"/>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0"/>
              </a:spcAft>
              <a:buClrTx/>
              <a:buSzTx/>
              <a:buFontTx/>
              <a:buNone/>
              <a:tabLst/>
            </a:pPr>
            <a:r>
              <a:rPr kumimoji="0" lang="en-US" sz="1200" i="1" u="none" strike="noStrike" cap="none" normalizeH="0" baseline="0" dirty="0" smtClean="0">
                <a:ln>
                  <a:noFill/>
                </a:ln>
                <a:solidFill>
                  <a:schemeClr val="tx1"/>
                </a:solidFill>
                <a:effectLst/>
                <a:latin typeface="Comic Sans MS" pitchFamily="66" charset="0"/>
                <a:cs typeface="Arial" pitchFamily="34" charset="0"/>
              </a:rPr>
              <a:t>  APPORTIONMENT AND NON-APPORTIONMENT RECONCILED! EVERYTHING IN THE UNIVERSE CAN BE  EXPLAINED! THE BIG BANG      THEORY!  QUANTUM MECHANICS </a:t>
            </a:r>
            <a:r>
              <a:rPr lang="en-US" sz="1200" i="1" dirty="0" smtClean="0">
                <a:latin typeface="Comic Sans MS" pitchFamily="66" charset="0"/>
                <a:cs typeface="Arial" pitchFamily="34" charset="0"/>
              </a:rPr>
              <a:t>AND RELATIVITY     RECONCILED! </a:t>
            </a:r>
            <a:r>
              <a:rPr kumimoji="0" lang="en-US" sz="1200" i="1" u="none" strike="noStrike" cap="none" normalizeH="0" baseline="0" dirty="0" smtClean="0">
                <a:ln>
                  <a:noFill/>
                </a:ln>
                <a:solidFill>
                  <a:schemeClr val="tx1"/>
                </a:solidFill>
                <a:effectLst/>
                <a:latin typeface="Comic Sans MS" pitchFamily="66" charset="0"/>
                <a:cs typeface="Arial" pitchFamily="34" charset="0"/>
              </a:rPr>
              <a:t>EVERYTHING </a:t>
            </a:r>
          </a:p>
          <a:p>
            <a:pPr marL="0" marR="0" lvl="0" indent="0" defTabSz="914400" rtl="0" eaLnBrk="1" fontAlgn="base" latinLnBrk="0" hangingPunct="1">
              <a:lnSpc>
                <a:spcPct val="100000"/>
              </a:lnSpc>
              <a:spcBef>
                <a:spcPct val="0"/>
              </a:spcBef>
              <a:spcAft>
                <a:spcPts val="0"/>
              </a:spcAft>
              <a:buClrTx/>
              <a:buSzTx/>
              <a:buFontTx/>
              <a:buNone/>
              <a:tabLst/>
            </a:pPr>
            <a:r>
              <a:rPr lang="en-US" sz="1200" i="1" dirty="0" smtClean="0">
                <a:latin typeface="Comic Sans MS" pitchFamily="66" charset="0"/>
                <a:cs typeface="Arial" pitchFamily="34" charset="0"/>
              </a:rPr>
              <a:t>   </a:t>
            </a:r>
            <a:r>
              <a:rPr kumimoji="0" lang="en-US" sz="1200" i="1" u="none" strike="noStrike" cap="none" normalizeH="0" baseline="0" dirty="0" smtClean="0">
                <a:ln>
                  <a:noFill/>
                </a:ln>
                <a:solidFill>
                  <a:schemeClr val="tx1"/>
                </a:solidFill>
                <a:effectLst/>
                <a:latin typeface="Comic Sans MS" pitchFamily="66" charset="0"/>
                <a:cs typeface="Arial" pitchFamily="34" charset="0"/>
              </a:rPr>
              <a:t>      EXCEPT…</a:t>
            </a:r>
          </a:p>
          <a:p>
            <a:pPr marL="0" marR="0" lvl="0" indent="0" defTabSz="914400" rtl="0" eaLnBrk="1" fontAlgn="base" latinLnBrk="0" hangingPunct="1">
              <a:lnSpc>
                <a:spcPct val="100000"/>
              </a:lnSpc>
              <a:spcBef>
                <a:spcPct val="0"/>
              </a:spcBef>
              <a:spcAft>
                <a:spcPts val="0"/>
              </a:spcAft>
              <a:buClrTx/>
              <a:buSzTx/>
              <a:buFontTx/>
              <a:buNone/>
              <a:tabLst/>
            </a:pPr>
            <a:r>
              <a:rPr lang="en-US" sz="1200" i="1" dirty="0" smtClean="0">
                <a:latin typeface="Comic Sans MS" pitchFamily="66" charset="0"/>
                <a:cs typeface="Arial" pitchFamily="34" charset="0"/>
              </a:rPr>
              <a:t>              </a:t>
            </a:r>
            <a:r>
              <a:rPr kumimoji="0" lang="en-US" sz="1200" i="1" u="none" strike="noStrike" cap="none" normalizeH="0" baseline="0" dirty="0" smtClean="0">
                <a:ln>
                  <a:noFill/>
                </a:ln>
                <a:solidFill>
                  <a:schemeClr val="tx1"/>
                </a:solidFill>
                <a:effectLst/>
                <a:latin typeface="Comic Sans MS" pitchFamily="66" charset="0"/>
                <a:cs typeface="Arial" pitchFamily="34" charset="0"/>
              </a:rPr>
              <a:t>UH</a:t>
            </a:r>
            <a:endParaRPr kumimoji="0" lang="en-US" sz="12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GREAT SECRET of THE UNIVERSE</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457200" y="1600200"/>
            <a:ext cx="3517181" cy="41148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4038600" y="1524000"/>
            <a:ext cx="4667250" cy="51816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GREAT SECRET of THE UNIVERSE</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457200" y="1219200"/>
            <a:ext cx="8229600" cy="4525962"/>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GREAT SECRET of THE UNIVERSE</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381000" y="1143000"/>
            <a:ext cx="3810000" cy="4525962"/>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4343400" y="1066800"/>
            <a:ext cx="4457700" cy="47244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228600" y="762000"/>
            <a:ext cx="8686800" cy="5791200"/>
          </a:xfrm>
        </p:spPr>
        <p:txBody>
          <a:bodyPr/>
          <a:lstStyle/>
          <a:p>
            <a:r>
              <a:rPr lang="en-US" sz="2000" dirty="0" smtClean="0"/>
              <a:t>Jenny owns 80 acres and </a:t>
            </a:r>
            <a:r>
              <a:rPr lang="en-US" sz="2000" dirty="0" smtClean="0">
                <a:solidFill>
                  <a:srgbClr val="FF0000"/>
                </a:solidFill>
              </a:rPr>
              <a:t>leases to</a:t>
            </a:r>
            <a:r>
              <a:rPr lang="en-US" sz="2000" dirty="0" smtClean="0"/>
              <a:t> CONSOL retaining a </a:t>
            </a:r>
            <a:r>
              <a:rPr lang="en-US" sz="2000" dirty="0" smtClean="0">
                <a:solidFill>
                  <a:srgbClr val="FF0000"/>
                </a:solidFill>
              </a:rPr>
              <a:t>1/8 royalty</a:t>
            </a:r>
            <a:r>
              <a:rPr lang="en-US" sz="2000" dirty="0" smtClean="0"/>
              <a:t>.</a:t>
            </a:r>
          </a:p>
          <a:p>
            <a:pPr lvl="1"/>
            <a:r>
              <a:rPr lang="en-US" sz="1800" dirty="0" smtClean="0"/>
              <a:t>Jenny conveys </a:t>
            </a:r>
            <a:r>
              <a:rPr lang="en-US" sz="1800" dirty="0" smtClean="0">
                <a:solidFill>
                  <a:srgbClr val="FF0000"/>
                </a:solidFill>
              </a:rPr>
              <a:t>Tract 1</a:t>
            </a:r>
            <a:r>
              <a:rPr lang="en-US" sz="1800" dirty="0" smtClean="0"/>
              <a:t> containing </a:t>
            </a:r>
            <a:r>
              <a:rPr lang="en-US" sz="1800" dirty="0" smtClean="0">
                <a:solidFill>
                  <a:srgbClr val="FF0000"/>
                </a:solidFill>
              </a:rPr>
              <a:t>60 acres to Jessica</a:t>
            </a:r>
            <a:r>
              <a:rPr lang="en-US" sz="1800" dirty="0" smtClean="0"/>
              <a:t>.</a:t>
            </a:r>
          </a:p>
          <a:p>
            <a:pPr lvl="1"/>
            <a:r>
              <a:rPr lang="en-US" sz="1800" dirty="0" smtClean="0"/>
              <a:t>Jenny conveys </a:t>
            </a:r>
            <a:r>
              <a:rPr lang="en-US" sz="1800" dirty="0" smtClean="0">
                <a:solidFill>
                  <a:srgbClr val="FF0000"/>
                </a:solidFill>
              </a:rPr>
              <a:t>Tract 2</a:t>
            </a:r>
            <a:r>
              <a:rPr lang="en-US" sz="1800" dirty="0" smtClean="0"/>
              <a:t> containing </a:t>
            </a:r>
            <a:r>
              <a:rPr lang="en-US" sz="1800" dirty="0" smtClean="0">
                <a:solidFill>
                  <a:srgbClr val="FF0000"/>
                </a:solidFill>
              </a:rPr>
              <a:t>20 acres to Janie</a:t>
            </a:r>
            <a:r>
              <a:rPr lang="en-US" sz="1800" dirty="0" smtClean="0"/>
              <a:t>.</a:t>
            </a:r>
          </a:p>
          <a:p>
            <a:r>
              <a:rPr lang="en-US" sz="2000" dirty="0" smtClean="0"/>
              <a:t>CONSOL grants a </a:t>
            </a:r>
            <a:r>
              <a:rPr lang="en-US" sz="2000" dirty="0" err="1" smtClean="0">
                <a:solidFill>
                  <a:srgbClr val="FF0000"/>
                </a:solidFill>
              </a:rPr>
              <a:t>farmout</a:t>
            </a:r>
            <a:r>
              <a:rPr lang="en-US" sz="2000" dirty="0" smtClean="0">
                <a:solidFill>
                  <a:srgbClr val="FF0000"/>
                </a:solidFill>
              </a:rPr>
              <a:t> of Tract 2 </a:t>
            </a:r>
            <a:r>
              <a:rPr lang="en-US" sz="2000" dirty="0" smtClean="0"/>
              <a:t>to S&amp;J retaining a </a:t>
            </a:r>
            <a:r>
              <a:rPr lang="en-US" sz="2000" dirty="0" smtClean="0">
                <a:solidFill>
                  <a:srgbClr val="FF0000"/>
                </a:solidFill>
              </a:rPr>
              <a:t>1/16 ORR</a:t>
            </a:r>
            <a:r>
              <a:rPr lang="en-US" sz="2000" dirty="0" smtClean="0"/>
              <a:t>.</a:t>
            </a:r>
          </a:p>
          <a:p>
            <a:r>
              <a:rPr lang="en-US" sz="2000" dirty="0" smtClean="0"/>
              <a:t>If a well is drilled on Tract 2:</a:t>
            </a:r>
          </a:p>
          <a:p>
            <a:pPr lvl="1"/>
            <a:r>
              <a:rPr lang="en-US" sz="1800" dirty="0" smtClean="0">
                <a:solidFill>
                  <a:srgbClr val="FF0000"/>
                </a:solidFill>
              </a:rPr>
              <a:t>S&amp;J has a 100% WI </a:t>
            </a:r>
            <a:r>
              <a:rPr lang="en-US" sz="1800" dirty="0" smtClean="0"/>
              <a:t>(20 net acres/20 gross acres) </a:t>
            </a:r>
            <a:r>
              <a:rPr lang="en-US" sz="1800" dirty="0" smtClean="0">
                <a:solidFill>
                  <a:srgbClr val="FF0000"/>
                </a:solidFill>
              </a:rPr>
              <a:t>in both PA &amp; WV</a:t>
            </a:r>
            <a:r>
              <a:rPr lang="en-US" sz="1800" dirty="0" smtClean="0"/>
              <a:t>. </a:t>
            </a:r>
          </a:p>
          <a:p>
            <a:pPr lvl="2"/>
            <a:r>
              <a:rPr lang="en-US" sz="1600" dirty="0" smtClean="0">
                <a:solidFill>
                  <a:srgbClr val="FF0000"/>
                </a:solidFill>
              </a:rPr>
              <a:t>S&amp;J has an 81.25% NRI </a:t>
            </a:r>
          </a:p>
          <a:p>
            <a:pPr lvl="2"/>
            <a:r>
              <a:rPr lang="en-US" sz="1600" dirty="0" smtClean="0"/>
              <a:t>WI x [100% - (Royalty + ORR)] in both PA &amp; WV = 100 x [100 – (12.5 + 6.25)]</a:t>
            </a:r>
          </a:p>
          <a:p>
            <a:pPr lvl="1"/>
            <a:r>
              <a:rPr lang="en-US" sz="1800" dirty="0" smtClean="0">
                <a:solidFill>
                  <a:srgbClr val="FF0000"/>
                </a:solidFill>
              </a:rPr>
              <a:t>CONSOL has a 6.25% NRI </a:t>
            </a:r>
            <a:r>
              <a:rPr lang="en-US" sz="1800" dirty="0" smtClean="0"/>
              <a:t>in both PA &amp; WV (ORR is not apportioned)</a:t>
            </a:r>
          </a:p>
          <a:p>
            <a:pPr lvl="1"/>
            <a:r>
              <a:rPr lang="en-US" sz="1800" dirty="0" smtClean="0"/>
              <a:t>In </a:t>
            </a:r>
            <a:r>
              <a:rPr lang="en-US" sz="1800" dirty="0" smtClean="0">
                <a:solidFill>
                  <a:srgbClr val="FF0000"/>
                </a:solidFill>
              </a:rPr>
              <a:t>WV</a:t>
            </a:r>
            <a:r>
              <a:rPr lang="en-US" sz="1800" dirty="0" smtClean="0"/>
              <a:t>: Janie owns a </a:t>
            </a:r>
            <a:r>
              <a:rPr lang="en-US" sz="1800" dirty="0" smtClean="0">
                <a:solidFill>
                  <a:srgbClr val="FF0000"/>
                </a:solidFill>
              </a:rPr>
              <a:t>12.5% NRI </a:t>
            </a:r>
            <a:r>
              <a:rPr lang="en-US" sz="1800" dirty="0" smtClean="0"/>
              <a:t>(WI x .125)</a:t>
            </a:r>
          </a:p>
          <a:p>
            <a:pPr lvl="1"/>
            <a:r>
              <a:rPr lang="en-US" sz="1800" dirty="0" smtClean="0"/>
              <a:t>In </a:t>
            </a:r>
            <a:r>
              <a:rPr lang="en-US" sz="1800" dirty="0" smtClean="0">
                <a:solidFill>
                  <a:srgbClr val="FF0000"/>
                </a:solidFill>
              </a:rPr>
              <a:t>PA</a:t>
            </a:r>
            <a:r>
              <a:rPr lang="en-US" sz="1800" dirty="0" smtClean="0"/>
              <a:t>: Janie owns a </a:t>
            </a:r>
            <a:r>
              <a:rPr lang="en-US" sz="1800" dirty="0" smtClean="0">
                <a:solidFill>
                  <a:srgbClr val="FF0000"/>
                </a:solidFill>
              </a:rPr>
              <a:t>3.125% NRI</a:t>
            </a:r>
            <a:r>
              <a:rPr lang="en-US" sz="1800" dirty="0" smtClean="0"/>
              <a:t> &amp; Jessica owns a </a:t>
            </a:r>
            <a:r>
              <a:rPr lang="en-US" sz="1800" dirty="0" smtClean="0">
                <a:solidFill>
                  <a:srgbClr val="FF0000"/>
                </a:solidFill>
              </a:rPr>
              <a:t>9.375% NRI</a:t>
            </a:r>
          </a:p>
          <a:p>
            <a:pPr lvl="2"/>
            <a:r>
              <a:rPr lang="en-US" sz="1600" dirty="0" smtClean="0"/>
              <a:t>Jenny: [(20 net acres/80 </a:t>
            </a:r>
            <a:r>
              <a:rPr lang="en-US" sz="1600" dirty="0" err="1" smtClean="0"/>
              <a:t>lse</a:t>
            </a:r>
            <a:r>
              <a:rPr lang="en-US" sz="1600" dirty="0" smtClean="0"/>
              <a:t>. net acres) x royalty)] = .25 x 12.5% = 3.125%</a:t>
            </a:r>
          </a:p>
          <a:p>
            <a:pPr lvl="2"/>
            <a:r>
              <a:rPr lang="en-US" sz="1600" dirty="0" smtClean="0"/>
              <a:t>Jessica: [(60 net acres/80 </a:t>
            </a:r>
            <a:r>
              <a:rPr lang="en-US" sz="1600" dirty="0" err="1" smtClean="0"/>
              <a:t>lse</a:t>
            </a:r>
            <a:r>
              <a:rPr lang="en-US" sz="1600" dirty="0" smtClean="0"/>
              <a:t>. net acres) x royalty)] = .75 x 12.5% = 9.375%</a:t>
            </a:r>
          </a:p>
          <a:p>
            <a:r>
              <a:rPr lang="en-US" sz="2200" dirty="0" smtClean="0"/>
              <a:t>Note the significant difference in royalty distribution.</a:t>
            </a:r>
          </a:p>
          <a:p>
            <a:pPr lvl="1"/>
            <a:endParaRPr lang="en-US" sz="2000" dirty="0" smtClean="0"/>
          </a:p>
        </p:txBody>
      </p:sp>
      <p:sp>
        <p:nvSpPr>
          <p:cNvPr id="3" name="Title 2"/>
          <p:cNvSpPr>
            <a:spLocks noGrp="1"/>
          </p:cNvSpPr>
          <p:nvPr>
            <p:ph type="title"/>
          </p:nvPr>
        </p:nvSpPr>
        <p:spPr>
          <a:xfrm>
            <a:off x="457200" y="274638"/>
            <a:ext cx="8229600" cy="563562"/>
          </a:xfrm>
        </p:spPr>
        <p:txBody>
          <a:bodyPr>
            <a:normAutofit fontScale="90000"/>
          </a:bodyPr>
          <a:lstStyle/>
          <a:p>
            <a:pPr>
              <a:defRPr/>
            </a:pPr>
            <a:r>
              <a:rPr lang="en-US" dirty="0" smtClean="0"/>
              <a:t>Example</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0"/>
            <a:ext cx="8229600" cy="1143000"/>
          </a:xfrm>
        </p:spPr>
        <p:txBody>
          <a:bodyPr/>
          <a:lstStyle/>
          <a:p>
            <a:pPr eaLnBrk="1" fontAlgn="auto" hangingPunct="1">
              <a:spcAft>
                <a:spcPts val="0"/>
              </a:spcAft>
              <a:defRPr/>
            </a:pPr>
            <a:r>
              <a:rPr lang="en-US" dirty="0" smtClean="0"/>
              <a:t>Plats</a:t>
            </a:r>
            <a:endParaRPr lang="en-US" dirty="0"/>
          </a:p>
        </p:txBody>
      </p:sp>
      <p:pic>
        <p:nvPicPr>
          <p:cNvPr id="5" name="Picture 4" descr="LeasePlat.tif"/>
          <p:cNvPicPr>
            <a:picLocks noChangeAspect="1"/>
          </p:cNvPicPr>
          <p:nvPr/>
        </p:nvPicPr>
        <p:blipFill>
          <a:blip r:embed="rId2" cstate="print"/>
          <a:stretch>
            <a:fillRect/>
          </a:stretch>
        </p:blipFill>
        <p:spPr>
          <a:xfrm>
            <a:off x="0" y="762000"/>
            <a:ext cx="4648200" cy="5836519"/>
          </a:xfrm>
          <a:prstGeom prst="rect">
            <a:avLst/>
          </a:prstGeom>
        </p:spPr>
      </p:pic>
      <p:pic>
        <p:nvPicPr>
          <p:cNvPr id="8" name="Picture 7" descr="UnitPlat.tif"/>
          <p:cNvPicPr>
            <a:picLocks noChangeAspect="1"/>
          </p:cNvPicPr>
          <p:nvPr/>
        </p:nvPicPr>
        <p:blipFill>
          <a:blip r:embed="rId3" cstate="print"/>
          <a:stretch>
            <a:fillRect/>
          </a:stretch>
        </p:blipFill>
        <p:spPr>
          <a:xfrm>
            <a:off x="4572000" y="762000"/>
            <a:ext cx="4495800" cy="57912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a:xfrm>
            <a:off x="457200" y="990600"/>
            <a:ext cx="8229600" cy="5016500"/>
          </a:xfrm>
        </p:spPr>
        <p:txBody>
          <a:bodyPr/>
          <a:lstStyle/>
          <a:p>
            <a:pPr eaLnBrk="1" hangingPunct="1"/>
            <a:r>
              <a:rPr lang="en-US" sz="1800" dirty="0" smtClean="0"/>
              <a:t>Bob owns 100% of tracts 1 &amp; 2 and 50% of tract 3.</a:t>
            </a:r>
          </a:p>
          <a:p>
            <a:pPr lvl="1" eaLnBrk="1" hangingPunct="1"/>
            <a:r>
              <a:rPr lang="en-US" sz="1800" dirty="0" smtClean="0"/>
              <a:t>Bob conveys 100% of tract 1 and 25% of tract 2 to Bill.</a:t>
            </a:r>
          </a:p>
          <a:p>
            <a:pPr lvl="1" eaLnBrk="1" hangingPunct="1"/>
            <a:r>
              <a:rPr lang="en-US" sz="1800" dirty="0" smtClean="0"/>
              <a:t>Bob conveys 25% of tract 2 and 50% of tract 3 to Russ.</a:t>
            </a:r>
          </a:p>
          <a:p>
            <a:pPr lvl="1" eaLnBrk="1" hangingPunct="1"/>
            <a:r>
              <a:rPr lang="en-US" sz="1800" dirty="0" smtClean="0"/>
              <a:t>Bob conveys 50% of tract 2 to Jim.</a:t>
            </a:r>
          </a:p>
          <a:p>
            <a:pPr eaLnBrk="1" hangingPunct="1"/>
            <a:r>
              <a:rPr lang="en-US" sz="1800" dirty="0" smtClean="0"/>
              <a:t>Bill leases to </a:t>
            </a:r>
            <a:r>
              <a:rPr lang="en-US" sz="1800" dirty="0" err="1" smtClean="0"/>
              <a:t>Frac</a:t>
            </a:r>
            <a:r>
              <a:rPr lang="en-US" sz="1800" dirty="0" smtClean="0"/>
              <a:t> Gas Inc. retaining a 1/8 royalty.</a:t>
            </a:r>
          </a:p>
          <a:p>
            <a:pPr lvl="1" eaLnBrk="1" hangingPunct="1"/>
            <a:r>
              <a:rPr lang="en-US" sz="1800" dirty="0" smtClean="0"/>
              <a:t>Bill conveys tract 2 to Lee.</a:t>
            </a:r>
          </a:p>
          <a:p>
            <a:pPr eaLnBrk="1" hangingPunct="1"/>
            <a:r>
              <a:rPr lang="en-US" sz="1800" dirty="0" smtClean="0"/>
              <a:t>Russ leases to </a:t>
            </a:r>
            <a:r>
              <a:rPr lang="en-US" sz="1800" dirty="0" err="1" smtClean="0"/>
              <a:t>Hachi</a:t>
            </a:r>
            <a:r>
              <a:rPr lang="en-US" sz="1800" dirty="0" smtClean="0"/>
              <a:t>-</a:t>
            </a:r>
            <a:r>
              <a:rPr lang="en-US" sz="1800" dirty="0" err="1" smtClean="0"/>
              <a:t>ko</a:t>
            </a:r>
            <a:r>
              <a:rPr lang="en-US" sz="1800" dirty="0" smtClean="0"/>
              <a:t> retaining a 3/16 royalty.</a:t>
            </a:r>
          </a:p>
          <a:p>
            <a:pPr lvl="1" eaLnBrk="1" hangingPunct="1"/>
            <a:r>
              <a:rPr lang="en-US" sz="1800" dirty="0" smtClean="0"/>
              <a:t>Russ conveys tract 3 to Sharon</a:t>
            </a:r>
          </a:p>
          <a:p>
            <a:pPr eaLnBrk="1" hangingPunct="1"/>
            <a:r>
              <a:rPr lang="en-US" sz="1800" dirty="0" smtClean="0"/>
              <a:t>Jim leases to S&amp;J Exploration retaining a ¼ royalty.</a:t>
            </a:r>
          </a:p>
          <a:p>
            <a:pPr eaLnBrk="1" hangingPunct="1"/>
            <a:r>
              <a:rPr lang="en-US" sz="1800" dirty="0" smtClean="0"/>
              <a:t>Using the “lease” plat what is everyone’s interest if a </a:t>
            </a:r>
            <a:r>
              <a:rPr lang="en-US" sz="1800" u="sng" dirty="0" smtClean="0"/>
              <a:t>lease well</a:t>
            </a:r>
            <a:r>
              <a:rPr lang="en-US" sz="1800" dirty="0" smtClean="0"/>
              <a:t> is drilled on tract 2 in:</a:t>
            </a:r>
          </a:p>
          <a:p>
            <a:pPr lvl="1" eaLnBrk="1" hangingPunct="1"/>
            <a:r>
              <a:rPr lang="en-US" sz="1800" dirty="0" smtClean="0"/>
              <a:t>PA</a:t>
            </a:r>
          </a:p>
          <a:p>
            <a:pPr lvl="1" eaLnBrk="1" hangingPunct="1"/>
            <a:r>
              <a:rPr lang="en-US" sz="1800" dirty="0" smtClean="0"/>
              <a:t>WV</a:t>
            </a:r>
          </a:p>
          <a:p>
            <a:pPr lvl="1" eaLnBrk="1" hangingPunct="1"/>
            <a:endParaRPr lang="en-US" sz="2000" dirty="0" smtClean="0"/>
          </a:p>
        </p:txBody>
      </p:sp>
      <p:sp>
        <p:nvSpPr>
          <p:cNvPr id="3" name="Title 2"/>
          <p:cNvSpPr>
            <a:spLocks noGrp="1"/>
          </p:cNvSpPr>
          <p:nvPr>
            <p:ph type="title"/>
          </p:nvPr>
        </p:nvSpPr>
        <p:spPr>
          <a:xfrm>
            <a:off x="457200" y="274638"/>
            <a:ext cx="8229600" cy="868362"/>
          </a:xfrm>
        </p:spPr>
        <p:txBody>
          <a:bodyPr/>
          <a:lstStyle/>
          <a:p>
            <a:pPr eaLnBrk="1" fontAlgn="auto" hangingPunct="1">
              <a:spcAft>
                <a:spcPts val="0"/>
              </a:spcAft>
              <a:defRPr/>
            </a:pPr>
            <a:r>
              <a:rPr lang="en-US" dirty="0" smtClean="0">
                <a:solidFill>
                  <a:srgbClr val="FF0000"/>
                </a:solidFill>
              </a:rPr>
              <a:t>Scenario 1: </a:t>
            </a:r>
            <a:r>
              <a:rPr lang="en-US" dirty="0" smtClean="0"/>
              <a:t>Lease wells </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Tract 1:</a:t>
            </a:r>
          </a:p>
          <a:p>
            <a:pPr lvl="1"/>
            <a:r>
              <a:rPr lang="en-US" dirty="0" smtClean="0"/>
              <a:t>Bill 100% - Leased to </a:t>
            </a:r>
            <a:r>
              <a:rPr lang="en-US" dirty="0" err="1" smtClean="0">
                <a:solidFill>
                  <a:srgbClr val="FF0000"/>
                </a:solidFill>
              </a:rPr>
              <a:t>Frac</a:t>
            </a:r>
            <a:r>
              <a:rPr lang="en-US" dirty="0" smtClean="0">
                <a:solidFill>
                  <a:srgbClr val="FF0000"/>
                </a:solidFill>
              </a:rPr>
              <a:t> Gas, Inc.   </a:t>
            </a:r>
            <a:r>
              <a:rPr lang="en-US" dirty="0" smtClean="0"/>
              <a:t>1/8 royalty </a:t>
            </a:r>
          </a:p>
          <a:p>
            <a:r>
              <a:rPr lang="en-US" dirty="0" smtClean="0"/>
              <a:t>Tract 2:</a:t>
            </a:r>
          </a:p>
          <a:p>
            <a:pPr lvl="1"/>
            <a:r>
              <a:rPr lang="en-US" dirty="0" smtClean="0"/>
              <a:t>Lee   25% - Leased to </a:t>
            </a:r>
            <a:r>
              <a:rPr lang="en-US" dirty="0" err="1" smtClean="0">
                <a:solidFill>
                  <a:srgbClr val="FF0000"/>
                </a:solidFill>
              </a:rPr>
              <a:t>Frac</a:t>
            </a:r>
            <a:r>
              <a:rPr lang="en-US" dirty="0" smtClean="0">
                <a:solidFill>
                  <a:srgbClr val="FF0000"/>
                </a:solidFill>
              </a:rPr>
              <a:t> Gas, Inc.   </a:t>
            </a:r>
            <a:r>
              <a:rPr lang="en-US" dirty="0" smtClean="0"/>
              <a:t>1/8 royalty</a:t>
            </a:r>
          </a:p>
          <a:p>
            <a:pPr lvl="1"/>
            <a:r>
              <a:rPr lang="en-US" dirty="0" smtClean="0"/>
              <a:t>Russ 25% - Leased to </a:t>
            </a:r>
            <a:r>
              <a:rPr lang="en-US" dirty="0" err="1" smtClean="0">
                <a:solidFill>
                  <a:schemeClr val="bg2">
                    <a:lumMod val="50000"/>
                  </a:schemeClr>
                </a:solidFill>
              </a:rPr>
              <a:t>Hachi-ko</a:t>
            </a:r>
            <a:r>
              <a:rPr lang="en-US" dirty="0" smtClean="0">
                <a:solidFill>
                  <a:schemeClr val="bg2">
                    <a:lumMod val="50000"/>
                  </a:schemeClr>
                </a:solidFill>
              </a:rPr>
              <a:t> </a:t>
            </a:r>
            <a:r>
              <a:rPr lang="en-US" dirty="0" smtClean="0"/>
              <a:t>         3/16 royalty</a:t>
            </a:r>
          </a:p>
          <a:p>
            <a:pPr lvl="1"/>
            <a:r>
              <a:rPr lang="en-US" dirty="0" smtClean="0"/>
              <a:t>Jim   50% - Leased to S&amp;J Exploration ¼ royalty</a:t>
            </a:r>
          </a:p>
          <a:p>
            <a:r>
              <a:rPr lang="en-US" dirty="0" smtClean="0"/>
              <a:t>Tract 3:</a:t>
            </a:r>
          </a:p>
          <a:p>
            <a:pPr lvl="1"/>
            <a:r>
              <a:rPr lang="en-US" dirty="0" smtClean="0"/>
              <a:t>Sharon 50% - Leased to </a:t>
            </a:r>
            <a:r>
              <a:rPr lang="en-US" dirty="0" err="1" smtClean="0">
                <a:solidFill>
                  <a:schemeClr val="bg2">
                    <a:lumMod val="50000"/>
                  </a:schemeClr>
                </a:solidFill>
              </a:rPr>
              <a:t>Hachi-ko</a:t>
            </a:r>
            <a:r>
              <a:rPr lang="en-US" dirty="0" smtClean="0"/>
              <a:t>       3/16 royalty</a:t>
            </a:r>
          </a:p>
          <a:p>
            <a:pPr lvl="1"/>
            <a:r>
              <a:rPr lang="en-US" dirty="0" smtClean="0"/>
              <a:t>50% N/A for this example</a:t>
            </a:r>
          </a:p>
          <a:p>
            <a:r>
              <a:rPr lang="en-US" dirty="0" smtClean="0"/>
              <a:t>NOTE: The oil &amp; gas subject to the </a:t>
            </a:r>
            <a:r>
              <a:rPr lang="en-US" dirty="0" err="1" smtClean="0"/>
              <a:t>Frac</a:t>
            </a:r>
            <a:r>
              <a:rPr lang="en-US" dirty="0" smtClean="0"/>
              <a:t> Gas and </a:t>
            </a:r>
            <a:r>
              <a:rPr lang="en-US" dirty="0" err="1" smtClean="0"/>
              <a:t>Hachi-ko</a:t>
            </a:r>
            <a:r>
              <a:rPr lang="en-US" dirty="0" smtClean="0"/>
              <a:t> leases have been subdivided.</a:t>
            </a:r>
            <a:endParaRPr lang="en-US" dirty="0"/>
          </a:p>
        </p:txBody>
      </p:sp>
      <p:sp>
        <p:nvSpPr>
          <p:cNvPr id="3" name="Title 2"/>
          <p:cNvSpPr>
            <a:spLocks noGrp="1"/>
          </p:cNvSpPr>
          <p:nvPr>
            <p:ph type="title"/>
          </p:nvPr>
        </p:nvSpPr>
        <p:spPr/>
        <p:txBody>
          <a:bodyPr/>
          <a:lstStyle/>
          <a:p>
            <a:pPr algn="ctr"/>
            <a:r>
              <a:rPr lang="en-US" dirty="0" smtClean="0">
                <a:solidFill>
                  <a:srgbClr val="FF0000"/>
                </a:solidFill>
              </a:rPr>
              <a:t>Scenario 1</a:t>
            </a:r>
            <a:r>
              <a:rPr lang="en-US" dirty="0" smtClean="0"/>
              <a:t>-Final Ownership</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81000"/>
            <a:ext cx="8229600" cy="1143000"/>
          </a:xfrm>
        </p:spPr>
        <p:txBody>
          <a:bodyPr>
            <a:normAutofit fontScale="90000"/>
          </a:bodyPr>
          <a:lstStyle/>
          <a:p>
            <a:r>
              <a:rPr lang="en-US" dirty="0" smtClean="0"/>
              <a:t>APPORTIONMENT: </a:t>
            </a:r>
            <a:br>
              <a:rPr lang="en-US" dirty="0" smtClean="0"/>
            </a:br>
            <a:r>
              <a:rPr lang="en-US" dirty="0" smtClean="0"/>
              <a:t>Let our Search Begin</a:t>
            </a:r>
            <a:endParaRPr lang="en-US" dirty="0"/>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152400" y="2133600"/>
            <a:ext cx="8887093" cy="2999151"/>
          </a:xfrm>
          <a:prstGeom prst="rect">
            <a:avLst/>
          </a:prstGeom>
          <a:noFill/>
          <a:ln w="9525">
            <a:noFill/>
            <a:miter lim="800000"/>
            <a:headEnd/>
            <a:tailEnd/>
          </a:ln>
          <a:effectLst/>
        </p:spPr>
      </p:pic>
      <p:sp>
        <p:nvSpPr>
          <p:cNvPr id="7" name="TextBox 6"/>
          <p:cNvSpPr txBox="1"/>
          <p:nvPr/>
        </p:nvSpPr>
        <p:spPr>
          <a:xfrm>
            <a:off x="8001000" y="2819400"/>
            <a:ext cx="990600" cy="400110"/>
          </a:xfrm>
          <a:prstGeom prst="rect">
            <a:avLst/>
          </a:prstGeom>
          <a:solidFill>
            <a:schemeClr val="bg1"/>
          </a:solidFill>
          <a:ln>
            <a:noFill/>
          </a:ln>
        </p:spPr>
        <p:txBody>
          <a:bodyPr wrap="square" rtlCol="0">
            <a:spAutoFit/>
          </a:bodyPr>
          <a:lstStyle/>
          <a:p>
            <a:r>
              <a:rPr lang="en-US" sz="1000" i="1" dirty="0" smtClean="0">
                <a:latin typeface="Comic Sans MS" pitchFamily="66" charset="0"/>
              </a:rPr>
              <a:t>APPOR-TIONMENT</a:t>
            </a:r>
            <a:endParaRPr lang="en-US" sz="1000" i="1" dirty="0">
              <a:latin typeface="Comic Sans MS" pitchFamily="66" charset="0"/>
            </a:endParaRPr>
          </a:p>
        </p:txBody>
      </p:sp>
      <p:sp>
        <p:nvSpPr>
          <p:cNvPr id="6" name="TextBox 5"/>
          <p:cNvSpPr txBox="1"/>
          <p:nvPr/>
        </p:nvSpPr>
        <p:spPr>
          <a:xfrm>
            <a:off x="7680960" y="2133600"/>
            <a:ext cx="1447800" cy="707886"/>
          </a:xfrm>
          <a:prstGeom prst="rect">
            <a:avLst/>
          </a:prstGeom>
          <a:solidFill>
            <a:schemeClr val="bg1"/>
          </a:solidFill>
        </p:spPr>
        <p:txBody>
          <a:bodyPr wrap="square" rtlCol="0">
            <a:spAutoFit/>
          </a:bodyPr>
          <a:lstStyle/>
          <a:p>
            <a:r>
              <a:rPr lang="en-US" sz="1000" i="1" dirty="0" smtClean="0">
                <a:latin typeface="Comic Sans MS" pitchFamily="66" charset="0"/>
              </a:rPr>
              <a:t>THE SECRET IS…”WITH ICE CREAM YE SHALL UNDERSTAND </a:t>
            </a:r>
            <a:endParaRPr lang="en-US" sz="1000" i="1" dirty="0">
              <a:latin typeface="Comic Sans MS" pitchFamily="66"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p:txBody>
          <a:bodyPr/>
          <a:lstStyle/>
          <a:p>
            <a:pPr eaLnBrk="1" hangingPunct="1"/>
            <a:r>
              <a:rPr lang="en-US" dirty="0" smtClean="0"/>
              <a:t>The WI is the same in both states. </a:t>
            </a:r>
            <a:r>
              <a:rPr lang="en-US" dirty="0" smtClean="0">
                <a:solidFill>
                  <a:srgbClr val="FF0000"/>
                </a:solidFill>
              </a:rPr>
              <a:t>Only</a:t>
            </a:r>
            <a:r>
              <a:rPr lang="en-US" dirty="0" smtClean="0"/>
              <a:t> the </a:t>
            </a:r>
            <a:r>
              <a:rPr lang="en-US" dirty="0" smtClean="0">
                <a:solidFill>
                  <a:srgbClr val="FF0000"/>
                </a:solidFill>
              </a:rPr>
              <a:t>royalty</a:t>
            </a:r>
            <a:r>
              <a:rPr lang="en-US" dirty="0" smtClean="0"/>
              <a:t> attributable to leases </a:t>
            </a:r>
            <a:r>
              <a:rPr lang="en-US" dirty="0" smtClean="0">
                <a:solidFill>
                  <a:srgbClr val="FF0000"/>
                </a:solidFill>
              </a:rPr>
              <a:t>is apportioned</a:t>
            </a:r>
            <a:r>
              <a:rPr lang="en-US" dirty="0" smtClean="0"/>
              <a:t>. WI is not apportioned.</a:t>
            </a:r>
          </a:p>
          <a:p>
            <a:pPr eaLnBrk="1" hangingPunct="1"/>
            <a:endParaRPr lang="en-US" dirty="0" smtClean="0"/>
          </a:p>
          <a:p>
            <a:pPr eaLnBrk="1" hangingPunct="1"/>
            <a:r>
              <a:rPr lang="en-US" dirty="0" smtClean="0"/>
              <a:t>The NRI attributable to the WI party is the same in </a:t>
            </a:r>
            <a:r>
              <a:rPr lang="en-US" smtClean="0"/>
              <a:t>both states.</a:t>
            </a:r>
          </a:p>
          <a:p>
            <a:pPr eaLnBrk="1" hangingPunct="1"/>
            <a:endParaRPr lang="en-US" dirty="0" smtClean="0"/>
          </a:p>
        </p:txBody>
      </p:sp>
      <p:sp>
        <p:nvSpPr>
          <p:cNvPr id="3" name="Title 2"/>
          <p:cNvSpPr>
            <a:spLocks noGrp="1"/>
          </p:cNvSpPr>
          <p:nvPr>
            <p:ph type="title"/>
          </p:nvPr>
        </p:nvSpPr>
        <p:spPr/>
        <p:txBody>
          <a:bodyPr/>
          <a:lstStyle/>
          <a:p>
            <a:pPr eaLnBrk="1" hangingPunct="1">
              <a:defRPr/>
            </a:pPr>
            <a:r>
              <a:rPr lang="en-US" dirty="0" smtClean="0"/>
              <a:t>Scenario 1</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p:txBody>
          <a:bodyPr/>
          <a:lstStyle/>
          <a:p>
            <a:pPr eaLnBrk="1" hangingPunct="1"/>
            <a:r>
              <a:rPr lang="en-US" smtClean="0"/>
              <a:t>WI: (interest x net acres)/gross acres </a:t>
            </a:r>
          </a:p>
          <a:p>
            <a:pPr lvl="1" eaLnBrk="1" hangingPunct="1"/>
            <a:r>
              <a:rPr lang="en-US" smtClean="0"/>
              <a:t>Frac Gas: (.25 x 100)/100 = 25%</a:t>
            </a:r>
          </a:p>
          <a:p>
            <a:pPr lvl="1" eaLnBrk="1" hangingPunct="1"/>
            <a:r>
              <a:rPr lang="en-US" smtClean="0"/>
              <a:t>Hachi-ko: (.25 x 100)/100 = 25%</a:t>
            </a:r>
          </a:p>
          <a:p>
            <a:pPr lvl="1" eaLnBrk="1" hangingPunct="1"/>
            <a:r>
              <a:rPr lang="en-US" smtClean="0"/>
              <a:t>S&amp;J Exploration: (.50 x 100)/100 = 50%</a:t>
            </a:r>
          </a:p>
          <a:p>
            <a:pPr lvl="1" eaLnBrk="1" hangingPunct="1"/>
            <a:endParaRPr lang="en-US" smtClean="0"/>
          </a:p>
          <a:p>
            <a:pPr eaLnBrk="1" hangingPunct="1"/>
            <a:r>
              <a:rPr lang="en-US" smtClean="0"/>
              <a:t>NRI: WI x (100% - royalty)</a:t>
            </a:r>
          </a:p>
          <a:p>
            <a:pPr lvl="1" eaLnBrk="1" hangingPunct="1"/>
            <a:r>
              <a:rPr lang="en-US" smtClean="0"/>
              <a:t>Frac Gas: .25 x (100% - 12.5%) = 21.875%</a:t>
            </a:r>
          </a:p>
          <a:p>
            <a:pPr lvl="1" eaLnBrk="1" hangingPunct="1"/>
            <a:r>
              <a:rPr lang="en-US" smtClean="0"/>
              <a:t>Hachi –ko: .25 x (100% - 18.75%) = 20.3125%</a:t>
            </a:r>
          </a:p>
          <a:p>
            <a:pPr lvl="1" eaLnBrk="1" hangingPunct="1"/>
            <a:r>
              <a:rPr lang="en-US" smtClean="0"/>
              <a:t>S&amp;J Exploration: .5 x (100% - 25%) = 37.5% </a:t>
            </a:r>
          </a:p>
          <a:p>
            <a:pPr eaLnBrk="1" hangingPunct="1"/>
            <a:endParaRPr lang="en-US" smtClean="0"/>
          </a:p>
        </p:txBody>
      </p:sp>
      <p:sp>
        <p:nvSpPr>
          <p:cNvPr id="3" name="Title 2"/>
          <p:cNvSpPr>
            <a:spLocks noGrp="1"/>
          </p:cNvSpPr>
          <p:nvPr>
            <p:ph type="title"/>
          </p:nvPr>
        </p:nvSpPr>
        <p:spPr/>
        <p:txBody>
          <a:bodyPr/>
          <a:lstStyle/>
          <a:p>
            <a:pPr eaLnBrk="1" hangingPunct="1">
              <a:defRPr/>
            </a:pPr>
            <a:r>
              <a:rPr lang="en-US" dirty="0" smtClean="0">
                <a:solidFill>
                  <a:srgbClr val="FF0000"/>
                </a:solidFill>
              </a:rPr>
              <a:t>Scenario 1 </a:t>
            </a:r>
            <a:r>
              <a:rPr lang="en-US" dirty="0" smtClean="0"/>
              <a:t>– WI Parties</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Determine Net Lease Acres</a:t>
            </a:r>
          </a:p>
          <a:p>
            <a:pPr lvl="1"/>
            <a:r>
              <a:rPr lang="en-US" dirty="0" err="1" smtClean="0"/>
              <a:t>Frac</a:t>
            </a:r>
            <a:r>
              <a:rPr lang="en-US" dirty="0" smtClean="0"/>
              <a:t> Gas Lease: </a:t>
            </a:r>
          </a:p>
          <a:p>
            <a:pPr lvl="2"/>
            <a:r>
              <a:rPr lang="en-US" dirty="0" smtClean="0"/>
              <a:t>Net acres = 50 Tr. 1 + (.25 x 100 Tr. 2) = 75 net acres</a:t>
            </a:r>
          </a:p>
          <a:p>
            <a:pPr lvl="1"/>
            <a:r>
              <a:rPr lang="en-US" dirty="0" err="1" smtClean="0"/>
              <a:t>Hachi-ko</a:t>
            </a:r>
            <a:r>
              <a:rPr lang="en-US" dirty="0" smtClean="0"/>
              <a:t> Lease:</a:t>
            </a:r>
          </a:p>
          <a:p>
            <a:pPr lvl="2"/>
            <a:r>
              <a:rPr lang="en-US" dirty="0" smtClean="0"/>
              <a:t>(.25 x 100 Tr. 2) + (.50 x 50 Tr. 3) = 50 net acres</a:t>
            </a:r>
          </a:p>
          <a:p>
            <a:pPr lvl="1"/>
            <a:r>
              <a:rPr lang="en-US" dirty="0" smtClean="0"/>
              <a:t>S&amp;J Exploration Lease:</a:t>
            </a:r>
          </a:p>
          <a:p>
            <a:pPr lvl="2"/>
            <a:r>
              <a:rPr lang="en-US" dirty="0" smtClean="0"/>
              <a:t>.5 x 100 Tr. 2 = 50 net acres</a:t>
            </a:r>
          </a:p>
          <a:p>
            <a:endParaRPr lang="en-US" dirty="0"/>
          </a:p>
        </p:txBody>
      </p:sp>
      <p:sp>
        <p:nvSpPr>
          <p:cNvPr id="3" name="Title 2"/>
          <p:cNvSpPr>
            <a:spLocks noGrp="1"/>
          </p:cNvSpPr>
          <p:nvPr>
            <p:ph type="title"/>
          </p:nvPr>
        </p:nvSpPr>
        <p:spPr/>
        <p:txBody>
          <a:bodyPr>
            <a:normAutofit fontScale="90000"/>
          </a:bodyPr>
          <a:lstStyle/>
          <a:p>
            <a:pPr algn="ctr"/>
            <a:r>
              <a:rPr lang="en-US" dirty="0" smtClean="0">
                <a:solidFill>
                  <a:srgbClr val="FF0000"/>
                </a:solidFill>
              </a:rPr>
              <a:t>Scenario 1</a:t>
            </a:r>
            <a:r>
              <a:rPr lang="en-US" dirty="0" smtClean="0"/>
              <a:t> – PA Royalty Owners</a:t>
            </a:r>
            <a:br>
              <a:rPr lang="en-US" dirty="0" smtClean="0"/>
            </a:br>
            <a:r>
              <a:rPr lang="en-US" dirty="0" smtClean="0">
                <a:solidFill>
                  <a:srgbClr val="00B050"/>
                </a:solidFill>
              </a:rPr>
              <a:t>Lease Well Tract 2</a:t>
            </a:r>
            <a:endParaRPr lang="en-US" dirty="0">
              <a:solidFill>
                <a:srgbClr val="00B05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940300"/>
          </a:xfrm>
        </p:spPr>
        <p:txBody>
          <a:bodyPr/>
          <a:lstStyle/>
          <a:p>
            <a:pPr algn="ctr">
              <a:buNone/>
            </a:pPr>
            <a:r>
              <a:rPr lang="en-US" sz="2200" dirty="0" smtClean="0">
                <a:solidFill>
                  <a:srgbClr val="0070C0"/>
                </a:solidFill>
              </a:rPr>
              <a:t>APPORTION OWNERSHIP</a:t>
            </a:r>
          </a:p>
          <a:p>
            <a:pPr>
              <a:buNone/>
            </a:pPr>
            <a:endParaRPr lang="en-US" sz="2200" dirty="0" smtClean="0">
              <a:solidFill>
                <a:srgbClr val="0070C0"/>
              </a:solidFill>
            </a:endParaRPr>
          </a:p>
          <a:p>
            <a:pPr>
              <a:buNone/>
            </a:pPr>
            <a:r>
              <a:rPr lang="en-US" sz="2200" dirty="0" smtClean="0">
                <a:solidFill>
                  <a:srgbClr val="0070C0"/>
                </a:solidFill>
              </a:rPr>
              <a:t>Apportion Lease </a:t>
            </a:r>
            <a:r>
              <a:rPr lang="en-US" sz="2200" dirty="0" smtClean="0"/>
              <a:t>x </a:t>
            </a:r>
            <a:r>
              <a:rPr lang="en-US" sz="2200" dirty="0" smtClean="0">
                <a:solidFill>
                  <a:srgbClr val="7030A0"/>
                </a:solidFill>
              </a:rPr>
              <a:t>Allocate Drill Site </a:t>
            </a:r>
            <a:r>
              <a:rPr lang="en-US" sz="2200" dirty="0" smtClean="0"/>
              <a:t>x</a:t>
            </a:r>
            <a:r>
              <a:rPr lang="en-US" sz="2200" dirty="0" smtClean="0">
                <a:solidFill>
                  <a:srgbClr val="7030A0"/>
                </a:solidFill>
              </a:rPr>
              <a:t> </a:t>
            </a:r>
            <a:r>
              <a:rPr lang="en-US" sz="2200" dirty="0" smtClean="0">
                <a:solidFill>
                  <a:srgbClr val="C00000"/>
                </a:solidFill>
              </a:rPr>
              <a:t>Royalty </a:t>
            </a:r>
            <a:r>
              <a:rPr lang="en-US" sz="2200" dirty="0" smtClean="0"/>
              <a:t>=</a:t>
            </a:r>
            <a:r>
              <a:rPr lang="en-US" sz="2200" dirty="0" smtClean="0">
                <a:solidFill>
                  <a:srgbClr val="C00000"/>
                </a:solidFill>
              </a:rPr>
              <a:t> </a:t>
            </a:r>
            <a:r>
              <a:rPr lang="en-US" sz="2200" dirty="0" smtClean="0">
                <a:solidFill>
                  <a:srgbClr val="00B050"/>
                </a:solidFill>
              </a:rPr>
              <a:t>NRI</a:t>
            </a:r>
          </a:p>
          <a:p>
            <a:pPr>
              <a:buNone/>
            </a:pPr>
            <a:endParaRPr lang="en-US" sz="2200" dirty="0" smtClean="0">
              <a:solidFill>
                <a:srgbClr val="00B050"/>
              </a:solidFill>
            </a:endParaRPr>
          </a:p>
          <a:p>
            <a:r>
              <a:rPr lang="en-US" dirty="0" err="1" smtClean="0">
                <a:solidFill>
                  <a:srgbClr val="FF0000"/>
                </a:solidFill>
              </a:rPr>
              <a:t>Frac</a:t>
            </a:r>
            <a:r>
              <a:rPr lang="en-US" dirty="0" smtClean="0">
                <a:solidFill>
                  <a:srgbClr val="FF0000"/>
                </a:solidFill>
              </a:rPr>
              <a:t> Gas Lease: </a:t>
            </a:r>
            <a:r>
              <a:rPr lang="en-US" u="sng" dirty="0" smtClean="0"/>
              <a:t>75</a:t>
            </a:r>
            <a:r>
              <a:rPr lang="en-US" dirty="0" smtClean="0"/>
              <a:t> Net Lease Acres</a:t>
            </a:r>
          </a:p>
          <a:p>
            <a:pPr lvl="1"/>
            <a:r>
              <a:rPr lang="en-US" dirty="0" smtClean="0"/>
              <a:t>Bill: </a:t>
            </a:r>
            <a:r>
              <a:rPr lang="en-US" dirty="0" smtClean="0">
                <a:solidFill>
                  <a:srgbClr val="0070C0"/>
                </a:solidFill>
              </a:rPr>
              <a:t>(100% x 50 ac </a:t>
            </a:r>
            <a:r>
              <a:rPr lang="en-US" i="1" dirty="0" smtClean="0">
                <a:solidFill>
                  <a:srgbClr val="0070C0"/>
                </a:solidFill>
              </a:rPr>
              <a:t>Tr. 1</a:t>
            </a:r>
            <a:r>
              <a:rPr lang="en-US" dirty="0" smtClean="0">
                <a:solidFill>
                  <a:srgbClr val="0070C0"/>
                </a:solidFill>
              </a:rPr>
              <a:t>/75) </a:t>
            </a:r>
            <a:r>
              <a:rPr lang="en-US" dirty="0" smtClean="0"/>
              <a:t>x </a:t>
            </a:r>
            <a:r>
              <a:rPr lang="en-US" dirty="0" smtClean="0">
                <a:solidFill>
                  <a:srgbClr val="7030A0"/>
                </a:solidFill>
              </a:rPr>
              <a:t>25% Drill Site </a:t>
            </a:r>
            <a:r>
              <a:rPr lang="en-US" dirty="0" smtClean="0"/>
              <a:t>x</a:t>
            </a:r>
            <a:r>
              <a:rPr lang="en-US" dirty="0" smtClean="0">
                <a:solidFill>
                  <a:srgbClr val="7030A0"/>
                </a:solidFill>
              </a:rPr>
              <a:t> </a:t>
            </a:r>
            <a:r>
              <a:rPr lang="en-US" dirty="0" smtClean="0">
                <a:solidFill>
                  <a:srgbClr val="C00000"/>
                </a:solidFill>
              </a:rPr>
              <a:t>1/8</a:t>
            </a:r>
            <a:r>
              <a:rPr lang="en-US" dirty="0" smtClean="0">
                <a:solidFill>
                  <a:srgbClr val="7030A0"/>
                </a:solidFill>
              </a:rPr>
              <a:t> </a:t>
            </a:r>
            <a:r>
              <a:rPr lang="en-US" dirty="0" smtClean="0"/>
              <a:t>= </a:t>
            </a:r>
          </a:p>
          <a:p>
            <a:pPr lvl="2">
              <a:buNone/>
            </a:pPr>
            <a:r>
              <a:rPr lang="en-US" dirty="0" smtClean="0"/>
              <a:t>       </a:t>
            </a:r>
            <a:r>
              <a:rPr lang="en-US" dirty="0" smtClean="0">
                <a:solidFill>
                  <a:srgbClr val="0070C0"/>
                </a:solidFill>
              </a:rPr>
              <a:t>66.666667% </a:t>
            </a:r>
            <a:r>
              <a:rPr lang="en-US" dirty="0" smtClean="0"/>
              <a:t>x </a:t>
            </a:r>
            <a:r>
              <a:rPr lang="en-US" dirty="0" smtClean="0">
                <a:solidFill>
                  <a:srgbClr val="7030A0"/>
                </a:solidFill>
              </a:rPr>
              <a:t>.25 </a:t>
            </a:r>
            <a:r>
              <a:rPr lang="en-US" dirty="0" smtClean="0"/>
              <a:t>x</a:t>
            </a:r>
            <a:r>
              <a:rPr lang="en-US" dirty="0" smtClean="0">
                <a:solidFill>
                  <a:srgbClr val="7030A0"/>
                </a:solidFill>
              </a:rPr>
              <a:t> </a:t>
            </a:r>
            <a:r>
              <a:rPr lang="en-US" dirty="0" smtClean="0">
                <a:solidFill>
                  <a:srgbClr val="C00000"/>
                </a:solidFill>
              </a:rPr>
              <a:t>1/8</a:t>
            </a:r>
            <a:r>
              <a:rPr lang="en-US" dirty="0" smtClean="0">
                <a:solidFill>
                  <a:srgbClr val="7030A0"/>
                </a:solidFill>
              </a:rPr>
              <a:t> </a:t>
            </a:r>
            <a:r>
              <a:rPr lang="en-US" dirty="0" smtClean="0"/>
              <a:t>= </a:t>
            </a:r>
            <a:r>
              <a:rPr lang="en-US" dirty="0" smtClean="0">
                <a:solidFill>
                  <a:srgbClr val="00B050"/>
                </a:solidFill>
              </a:rPr>
              <a:t>2.083333%</a:t>
            </a:r>
            <a:r>
              <a:rPr lang="en-US" dirty="0" smtClean="0"/>
              <a:t> NRI</a:t>
            </a:r>
          </a:p>
          <a:p>
            <a:pPr lvl="2">
              <a:buNone/>
            </a:pPr>
            <a:endParaRPr lang="en-US" dirty="0" smtClean="0"/>
          </a:p>
          <a:p>
            <a:pPr lvl="1"/>
            <a:r>
              <a:rPr lang="en-US" dirty="0" smtClean="0"/>
              <a:t>Lee: </a:t>
            </a:r>
            <a:r>
              <a:rPr lang="en-US" sz="2200" dirty="0" smtClean="0">
                <a:solidFill>
                  <a:srgbClr val="0070C0"/>
                </a:solidFill>
              </a:rPr>
              <a:t>(25% x 100 ac </a:t>
            </a:r>
            <a:r>
              <a:rPr lang="en-US" sz="2200" i="1" dirty="0" smtClean="0">
                <a:solidFill>
                  <a:srgbClr val="0070C0"/>
                </a:solidFill>
              </a:rPr>
              <a:t>Tr. 2</a:t>
            </a:r>
            <a:r>
              <a:rPr lang="en-US" sz="2200" dirty="0" smtClean="0">
                <a:solidFill>
                  <a:srgbClr val="0070C0"/>
                </a:solidFill>
              </a:rPr>
              <a:t>/75) </a:t>
            </a:r>
            <a:r>
              <a:rPr lang="en-US" sz="2200" dirty="0" smtClean="0"/>
              <a:t>x </a:t>
            </a:r>
            <a:r>
              <a:rPr lang="en-US" sz="2200" dirty="0" smtClean="0">
                <a:solidFill>
                  <a:srgbClr val="7030A0"/>
                </a:solidFill>
              </a:rPr>
              <a:t>25% Drill Site </a:t>
            </a:r>
            <a:r>
              <a:rPr lang="en-US" sz="2200" dirty="0" smtClean="0"/>
              <a:t>x</a:t>
            </a:r>
            <a:r>
              <a:rPr lang="en-US" sz="2200" dirty="0" smtClean="0">
                <a:solidFill>
                  <a:srgbClr val="7030A0"/>
                </a:solidFill>
              </a:rPr>
              <a:t> </a:t>
            </a:r>
            <a:r>
              <a:rPr lang="en-US" sz="2200" dirty="0" smtClean="0">
                <a:solidFill>
                  <a:srgbClr val="C00000"/>
                </a:solidFill>
              </a:rPr>
              <a:t>1/8</a:t>
            </a:r>
            <a:r>
              <a:rPr lang="en-US" sz="2200" dirty="0" smtClean="0">
                <a:solidFill>
                  <a:srgbClr val="7030A0"/>
                </a:solidFill>
              </a:rPr>
              <a:t> =</a:t>
            </a:r>
            <a:r>
              <a:rPr lang="en-US" sz="2200" dirty="0" smtClean="0"/>
              <a:t> </a:t>
            </a:r>
          </a:p>
          <a:p>
            <a:pPr lvl="2">
              <a:buNone/>
            </a:pPr>
            <a:r>
              <a:rPr lang="en-US" dirty="0" smtClean="0"/>
              <a:t>       </a:t>
            </a:r>
            <a:r>
              <a:rPr lang="en-US" dirty="0" smtClean="0">
                <a:solidFill>
                  <a:srgbClr val="0070C0"/>
                </a:solidFill>
              </a:rPr>
              <a:t>33.33333% </a:t>
            </a:r>
            <a:r>
              <a:rPr lang="en-US" dirty="0" smtClean="0"/>
              <a:t>x </a:t>
            </a:r>
            <a:r>
              <a:rPr lang="en-US" dirty="0" smtClean="0">
                <a:solidFill>
                  <a:srgbClr val="7030A0"/>
                </a:solidFill>
              </a:rPr>
              <a:t>.25 </a:t>
            </a:r>
            <a:r>
              <a:rPr lang="en-US" dirty="0" smtClean="0"/>
              <a:t>x</a:t>
            </a:r>
            <a:r>
              <a:rPr lang="en-US" dirty="0" smtClean="0">
                <a:solidFill>
                  <a:srgbClr val="7030A0"/>
                </a:solidFill>
              </a:rPr>
              <a:t> </a:t>
            </a:r>
            <a:r>
              <a:rPr lang="en-US" dirty="0" smtClean="0">
                <a:solidFill>
                  <a:srgbClr val="C00000"/>
                </a:solidFill>
              </a:rPr>
              <a:t>1/8</a:t>
            </a:r>
            <a:r>
              <a:rPr lang="en-US" dirty="0" smtClean="0">
                <a:solidFill>
                  <a:srgbClr val="7030A0"/>
                </a:solidFill>
              </a:rPr>
              <a:t> </a:t>
            </a:r>
            <a:r>
              <a:rPr lang="en-US" dirty="0" smtClean="0"/>
              <a:t>= </a:t>
            </a:r>
            <a:r>
              <a:rPr lang="en-US" dirty="0" smtClean="0">
                <a:solidFill>
                  <a:srgbClr val="00B050"/>
                </a:solidFill>
              </a:rPr>
              <a:t>1.041667%</a:t>
            </a:r>
            <a:r>
              <a:rPr lang="en-US" dirty="0" smtClean="0"/>
              <a:t> NRI</a:t>
            </a:r>
          </a:p>
          <a:p>
            <a:pPr lvl="2">
              <a:buNone/>
            </a:pPr>
            <a:endParaRPr lang="en-US" dirty="0" smtClean="0"/>
          </a:p>
          <a:p>
            <a:pPr lvl="2">
              <a:buNone/>
            </a:pPr>
            <a:r>
              <a:rPr lang="en-US" sz="2000" dirty="0" smtClean="0"/>
              <a:t>Check: 2.083333% + 1.041667% = 25% x 1/8 = 3.125% NRI</a:t>
            </a:r>
          </a:p>
          <a:p>
            <a:pPr lvl="3">
              <a:buNone/>
            </a:pPr>
            <a:endParaRPr lang="en-US" dirty="0" smtClean="0"/>
          </a:p>
          <a:p>
            <a:pPr lvl="2"/>
            <a:endParaRPr lang="en-US" dirty="0"/>
          </a:p>
        </p:txBody>
      </p:sp>
      <p:sp>
        <p:nvSpPr>
          <p:cNvPr id="3" name="Title 2"/>
          <p:cNvSpPr>
            <a:spLocks noGrp="1"/>
          </p:cNvSpPr>
          <p:nvPr>
            <p:ph type="title"/>
          </p:nvPr>
        </p:nvSpPr>
        <p:spPr>
          <a:xfrm>
            <a:off x="457200" y="228600"/>
            <a:ext cx="8229600" cy="1143000"/>
          </a:xfrm>
        </p:spPr>
        <p:txBody>
          <a:bodyPr>
            <a:normAutofit fontScale="90000"/>
          </a:bodyPr>
          <a:lstStyle/>
          <a:p>
            <a:pPr algn="ctr"/>
            <a:r>
              <a:rPr lang="en-US" dirty="0" smtClean="0">
                <a:solidFill>
                  <a:srgbClr val="FF0000"/>
                </a:solidFill>
              </a:rPr>
              <a:t>Scenario 1</a:t>
            </a:r>
            <a:r>
              <a:rPr lang="en-US" dirty="0" smtClean="0"/>
              <a:t> – PA Royalty Owners</a:t>
            </a:r>
            <a:br>
              <a:rPr lang="en-US" dirty="0" smtClean="0"/>
            </a:br>
            <a:r>
              <a:rPr lang="en-US" sz="3100" b="0" dirty="0" smtClean="0">
                <a:solidFill>
                  <a:srgbClr val="00B050"/>
                </a:solidFill>
              </a:rPr>
              <a:t>LEASE WELL Tract 2</a:t>
            </a:r>
            <a:endParaRPr lang="en-US" sz="3100" b="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2"/>
          </a:xfrm>
        </p:spPr>
        <p:txBody>
          <a:bodyPr/>
          <a:lstStyle/>
          <a:p>
            <a:pPr algn="ctr">
              <a:buNone/>
            </a:pPr>
            <a:r>
              <a:rPr lang="en-US" sz="2200" dirty="0" smtClean="0">
                <a:solidFill>
                  <a:srgbClr val="0070C0"/>
                </a:solidFill>
              </a:rPr>
              <a:t>APPORTION OWNERSHIP</a:t>
            </a:r>
          </a:p>
          <a:p>
            <a:pPr>
              <a:buNone/>
            </a:pPr>
            <a:endParaRPr lang="en-US" sz="2200" dirty="0" smtClean="0">
              <a:solidFill>
                <a:srgbClr val="0070C0"/>
              </a:solidFill>
            </a:endParaRPr>
          </a:p>
          <a:p>
            <a:pPr>
              <a:buNone/>
            </a:pPr>
            <a:r>
              <a:rPr lang="en-US" sz="2200" dirty="0" smtClean="0">
                <a:solidFill>
                  <a:srgbClr val="0070C0"/>
                </a:solidFill>
              </a:rPr>
              <a:t>Apportion Lease </a:t>
            </a:r>
            <a:r>
              <a:rPr lang="en-US" sz="2200" dirty="0" smtClean="0"/>
              <a:t>x </a:t>
            </a:r>
            <a:r>
              <a:rPr lang="en-US" sz="2200" dirty="0" smtClean="0">
                <a:solidFill>
                  <a:srgbClr val="7030A0"/>
                </a:solidFill>
              </a:rPr>
              <a:t>Allocate Drill Site </a:t>
            </a:r>
            <a:r>
              <a:rPr lang="en-US" sz="2200" dirty="0" smtClean="0"/>
              <a:t>x</a:t>
            </a:r>
            <a:r>
              <a:rPr lang="en-US" sz="2200" dirty="0" smtClean="0">
                <a:solidFill>
                  <a:srgbClr val="7030A0"/>
                </a:solidFill>
              </a:rPr>
              <a:t> </a:t>
            </a:r>
            <a:r>
              <a:rPr lang="en-US" sz="2200" dirty="0" smtClean="0">
                <a:solidFill>
                  <a:srgbClr val="C00000"/>
                </a:solidFill>
              </a:rPr>
              <a:t>Royalty </a:t>
            </a:r>
            <a:r>
              <a:rPr lang="en-US" sz="2200" dirty="0" smtClean="0"/>
              <a:t>=</a:t>
            </a:r>
            <a:r>
              <a:rPr lang="en-US" sz="2200" dirty="0" smtClean="0">
                <a:solidFill>
                  <a:srgbClr val="C00000"/>
                </a:solidFill>
              </a:rPr>
              <a:t> </a:t>
            </a:r>
            <a:r>
              <a:rPr lang="en-US" sz="2200" dirty="0" smtClean="0">
                <a:solidFill>
                  <a:srgbClr val="00B050"/>
                </a:solidFill>
              </a:rPr>
              <a:t>NRI</a:t>
            </a:r>
          </a:p>
          <a:p>
            <a:pPr>
              <a:buNone/>
            </a:pPr>
            <a:endParaRPr lang="en-US" sz="2200" dirty="0" smtClean="0">
              <a:solidFill>
                <a:srgbClr val="00B050"/>
              </a:solidFill>
            </a:endParaRPr>
          </a:p>
          <a:p>
            <a:r>
              <a:rPr lang="en-US" dirty="0" err="1" smtClean="0">
                <a:solidFill>
                  <a:srgbClr val="FF0000"/>
                </a:solidFill>
              </a:rPr>
              <a:t>Hachi-ko</a:t>
            </a:r>
            <a:r>
              <a:rPr lang="en-US" dirty="0" smtClean="0">
                <a:solidFill>
                  <a:srgbClr val="FF0000"/>
                </a:solidFill>
              </a:rPr>
              <a:t> Lease: </a:t>
            </a:r>
            <a:r>
              <a:rPr lang="en-US" u="sng" dirty="0" smtClean="0"/>
              <a:t>50</a:t>
            </a:r>
            <a:r>
              <a:rPr lang="en-US" dirty="0" smtClean="0"/>
              <a:t> Net Lease Acres</a:t>
            </a:r>
          </a:p>
          <a:p>
            <a:pPr lvl="1"/>
            <a:r>
              <a:rPr lang="en-US" dirty="0" smtClean="0"/>
              <a:t>Russ: </a:t>
            </a:r>
            <a:r>
              <a:rPr lang="en-US" sz="2100" dirty="0" smtClean="0">
                <a:solidFill>
                  <a:srgbClr val="0070C0"/>
                </a:solidFill>
              </a:rPr>
              <a:t>(25% x 100 ac </a:t>
            </a:r>
            <a:r>
              <a:rPr lang="en-US" sz="2100" i="1" dirty="0" smtClean="0">
                <a:solidFill>
                  <a:srgbClr val="0070C0"/>
                </a:solidFill>
              </a:rPr>
              <a:t>Tr. 2</a:t>
            </a:r>
            <a:r>
              <a:rPr lang="en-US" sz="2100" dirty="0" smtClean="0">
                <a:solidFill>
                  <a:srgbClr val="0070C0"/>
                </a:solidFill>
              </a:rPr>
              <a:t>/50) </a:t>
            </a:r>
            <a:r>
              <a:rPr lang="en-US" sz="2100" dirty="0" smtClean="0"/>
              <a:t>x </a:t>
            </a:r>
            <a:r>
              <a:rPr lang="en-US" sz="2100" dirty="0" smtClean="0">
                <a:solidFill>
                  <a:srgbClr val="7030A0"/>
                </a:solidFill>
              </a:rPr>
              <a:t>25% Drill Site </a:t>
            </a:r>
            <a:r>
              <a:rPr lang="en-US" sz="2100" dirty="0" smtClean="0"/>
              <a:t>x</a:t>
            </a:r>
            <a:r>
              <a:rPr lang="en-US" sz="2100" dirty="0" smtClean="0">
                <a:solidFill>
                  <a:srgbClr val="7030A0"/>
                </a:solidFill>
              </a:rPr>
              <a:t> </a:t>
            </a:r>
            <a:r>
              <a:rPr lang="en-US" sz="2100" dirty="0" smtClean="0">
                <a:solidFill>
                  <a:srgbClr val="C00000"/>
                </a:solidFill>
              </a:rPr>
              <a:t>3/16</a:t>
            </a:r>
            <a:r>
              <a:rPr lang="en-US" sz="2100" dirty="0" smtClean="0">
                <a:solidFill>
                  <a:srgbClr val="7030A0"/>
                </a:solidFill>
              </a:rPr>
              <a:t> </a:t>
            </a:r>
            <a:r>
              <a:rPr lang="en-US" sz="2100" dirty="0" smtClean="0"/>
              <a:t>= </a:t>
            </a:r>
          </a:p>
          <a:p>
            <a:pPr lvl="3">
              <a:buNone/>
            </a:pPr>
            <a:r>
              <a:rPr lang="en-US" dirty="0" smtClean="0"/>
              <a:t>       </a:t>
            </a:r>
            <a:r>
              <a:rPr lang="en-US" sz="2200" dirty="0" smtClean="0">
                <a:solidFill>
                  <a:srgbClr val="0070C0"/>
                </a:solidFill>
              </a:rPr>
              <a:t>50% </a:t>
            </a:r>
            <a:r>
              <a:rPr lang="en-US" sz="2200" dirty="0" smtClean="0"/>
              <a:t>x </a:t>
            </a:r>
            <a:r>
              <a:rPr lang="en-US" sz="2200" dirty="0" smtClean="0">
                <a:solidFill>
                  <a:srgbClr val="7030A0"/>
                </a:solidFill>
              </a:rPr>
              <a:t>.25 </a:t>
            </a:r>
            <a:r>
              <a:rPr lang="en-US" sz="2200" dirty="0" smtClean="0"/>
              <a:t>x</a:t>
            </a:r>
            <a:r>
              <a:rPr lang="en-US" sz="2200" dirty="0" smtClean="0">
                <a:solidFill>
                  <a:srgbClr val="7030A0"/>
                </a:solidFill>
              </a:rPr>
              <a:t> </a:t>
            </a:r>
            <a:r>
              <a:rPr lang="en-US" sz="2200" dirty="0" smtClean="0">
                <a:solidFill>
                  <a:srgbClr val="C00000"/>
                </a:solidFill>
              </a:rPr>
              <a:t>3/16</a:t>
            </a:r>
            <a:r>
              <a:rPr lang="en-US" sz="2200" dirty="0" smtClean="0">
                <a:solidFill>
                  <a:srgbClr val="7030A0"/>
                </a:solidFill>
              </a:rPr>
              <a:t> </a:t>
            </a:r>
            <a:r>
              <a:rPr lang="en-US" sz="2200" dirty="0" smtClean="0"/>
              <a:t>= </a:t>
            </a:r>
            <a:r>
              <a:rPr lang="en-US" sz="2200" dirty="0" smtClean="0">
                <a:solidFill>
                  <a:srgbClr val="00B050"/>
                </a:solidFill>
              </a:rPr>
              <a:t>2.34375%</a:t>
            </a:r>
            <a:r>
              <a:rPr lang="en-US" sz="2200" dirty="0" smtClean="0"/>
              <a:t> NRI</a:t>
            </a:r>
          </a:p>
          <a:p>
            <a:pPr lvl="3">
              <a:buNone/>
            </a:pPr>
            <a:endParaRPr lang="en-US" sz="2200" dirty="0" smtClean="0"/>
          </a:p>
          <a:p>
            <a:pPr lvl="1"/>
            <a:r>
              <a:rPr lang="en-US" dirty="0" smtClean="0"/>
              <a:t>Sharon: </a:t>
            </a:r>
            <a:r>
              <a:rPr lang="en-US" sz="2100" dirty="0" smtClean="0">
                <a:solidFill>
                  <a:srgbClr val="0070C0"/>
                </a:solidFill>
              </a:rPr>
              <a:t>(50% x 50 ac </a:t>
            </a:r>
            <a:r>
              <a:rPr lang="en-US" sz="2100" i="1" dirty="0" smtClean="0">
                <a:solidFill>
                  <a:srgbClr val="0070C0"/>
                </a:solidFill>
              </a:rPr>
              <a:t>Tr. 3</a:t>
            </a:r>
            <a:r>
              <a:rPr lang="en-US" sz="2100" dirty="0" smtClean="0">
                <a:solidFill>
                  <a:srgbClr val="0070C0"/>
                </a:solidFill>
              </a:rPr>
              <a:t>/50) </a:t>
            </a:r>
            <a:r>
              <a:rPr lang="en-US" sz="2100" dirty="0" smtClean="0"/>
              <a:t>x </a:t>
            </a:r>
            <a:r>
              <a:rPr lang="en-US" sz="2100" dirty="0" smtClean="0">
                <a:solidFill>
                  <a:srgbClr val="7030A0"/>
                </a:solidFill>
              </a:rPr>
              <a:t>25% Drill Site </a:t>
            </a:r>
            <a:r>
              <a:rPr lang="en-US" sz="2100" dirty="0" smtClean="0"/>
              <a:t>x</a:t>
            </a:r>
            <a:r>
              <a:rPr lang="en-US" sz="2100" dirty="0" smtClean="0">
                <a:solidFill>
                  <a:srgbClr val="7030A0"/>
                </a:solidFill>
              </a:rPr>
              <a:t> </a:t>
            </a:r>
            <a:r>
              <a:rPr lang="en-US" sz="2100" dirty="0" smtClean="0">
                <a:solidFill>
                  <a:srgbClr val="C00000"/>
                </a:solidFill>
              </a:rPr>
              <a:t>3/16</a:t>
            </a:r>
            <a:r>
              <a:rPr lang="en-US" sz="2100" dirty="0" smtClean="0">
                <a:solidFill>
                  <a:srgbClr val="7030A0"/>
                </a:solidFill>
              </a:rPr>
              <a:t> </a:t>
            </a:r>
            <a:r>
              <a:rPr lang="en-US" sz="2100" dirty="0" smtClean="0"/>
              <a:t>= </a:t>
            </a:r>
          </a:p>
          <a:p>
            <a:pPr lvl="3">
              <a:buNone/>
            </a:pPr>
            <a:r>
              <a:rPr lang="en-US" dirty="0" smtClean="0"/>
              <a:t>       </a:t>
            </a:r>
            <a:r>
              <a:rPr lang="en-US" sz="2200" dirty="0" smtClean="0">
                <a:solidFill>
                  <a:srgbClr val="0070C0"/>
                </a:solidFill>
              </a:rPr>
              <a:t>50% </a:t>
            </a:r>
            <a:r>
              <a:rPr lang="en-US" sz="2200" dirty="0" smtClean="0"/>
              <a:t>x </a:t>
            </a:r>
            <a:r>
              <a:rPr lang="en-US" sz="2200" dirty="0" smtClean="0">
                <a:solidFill>
                  <a:srgbClr val="7030A0"/>
                </a:solidFill>
              </a:rPr>
              <a:t>.25 </a:t>
            </a:r>
            <a:r>
              <a:rPr lang="en-US" sz="2200" dirty="0" smtClean="0"/>
              <a:t>x</a:t>
            </a:r>
            <a:r>
              <a:rPr lang="en-US" sz="2200" dirty="0" smtClean="0">
                <a:solidFill>
                  <a:srgbClr val="7030A0"/>
                </a:solidFill>
              </a:rPr>
              <a:t> </a:t>
            </a:r>
            <a:r>
              <a:rPr lang="en-US" sz="2200" dirty="0" smtClean="0">
                <a:solidFill>
                  <a:srgbClr val="C00000"/>
                </a:solidFill>
              </a:rPr>
              <a:t>1/8</a:t>
            </a:r>
            <a:r>
              <a:rPr lang="en-US" sz="2200" dirty="0" smtClean="0">
                <a:solidFill>
                  <a:srgbClr val="7030A0"/>
                </a:solidFill>
              </a:rPr>
              <a:t> </a:t>
            </a:r>
            <a:r>
              <a:rPr lang="en-US" sz="2200" dirty="0" smtClean="0"/>
              <a:t>= </a:t>
            </a:r>
            <a:r>
              <a:rPr lang="en-US" sz="2200" dirty="0" smtClean="0">
                <a:solidFill>
                  <a:srgbClr val="00B050"/>
                </a:solidFill>
              </a:rPr>
              <a:t>2.34375%</a:t>
            </a:r>
            <a:r>
              <a:rPr lang="en-US" sz="2200" dirty="0" smtClean="0"/>
              <a:t> NRI</a:t>
            </a:r>
          </a:p>
          <a:p>
            <a:pPr lvl="3">
              <a:buNone/>
            </a:pPr>
            <a:endParaRPr lang="en-US" sz="2200" dirty="0" smtClean="0"/>
          </a:p>
          <a:p>
            <a:pPr lvl="2">
              <a:buNone/>
            </a:pPr>
            <a:r>
              <a:rPr lang="en-US" sz="2000" dirty="0" smtClean="0"/>
              <a:t>Check: 2.34375% + 2.34375% = 25% x 3/16 = 4.6875% NRI</a:t>
            </a:r>
          </a:p>
          <a:p>
            <a:pPr lvl="3">
              <a:buNone/>
            </a:pPr>
            <a:endParaRPr lang="en-US" sz="2200" dirty="0" smtClean="0"/>
          </a:p>
          <a:p>
            <a:pPr lvl="2"/>
            <a:endParaRPr lang="en-US" dirty="0" smtClean="0"/>
          </a:p>
          <a:p>
            <a:endParaRPr lang="en-US" dirty="0"/>
          </a:p>
        </p:txBody>
      </p:sp>
      <p:sp>
        <p:nvSpPr>
          <p:cNvPr id="3" name="Title 2"/>
          <p:cNvSpPr>
            <a:spLocks noGrp="1"/>
          </p:cNvSpPr>
          <p:nvPr>
            <p:ph type="title"/>
          </p:nvPr>
        </p:nvSpPr>
        <p:spPr/>
        <p:txBody>
          <a:bodyPr>
            <a:normAutofit fontScale="90000"/>
          </a:bodyPr>
          <a:lstStyle/>
          <a:p>
            <a:pPr algn="ctr"/>
            <a:r>
              <a:rPr lang="en-US" dirty="0" smtClean="0">
                <a:solidFill>
                  <a:srgbClr val="FF0000"/>
                </a:solidFill>
              </a:rPr>
              <a:t>Scenario 1</a:t>
            </a:r>
            <a:r>
              <a:rPr lang="en-US" dirty="0" smtClean="0"/>
              <a:t> – PA Royalty Owners</a:t>
            </a:r>
            <a:br>
              <a:rPr lang="en-US" dirty="0" smtClean="0"/>
            </a:br>
            <a:r>
              <a:rPr lang="en-US" sz="3100" b="0" dirty="0" smtClean="0">
                <a:solidFill>
                  <a:srgbClr val="00B050"/>
                </a:solidFill>
              </a:rPr>
              <a:t>LEASE WELL Tract 2</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lgn="ctr">
              <a:buNone/>
            </a:pPr>
            <a:r>
              <a:rPr lang="en-US" sz="2200" dirty="0" smtClean="0">
                <a:solidFill>
                  <a:srgbClr val="0070C0"/>
                </a:solidFill>
              </a:rPr>
              <a:t>APPORTION OWNERSHIP</a:t>
            </a:r>
          </a:p>
          <a:p>
            <a:pPr lvl="1">
              <a:buNone/>
            </a:pPr>
            <a:endParaRPr lang="en-US" sz="2200" dirty="0" smtClean="0">
              <a:solidFill>
                <a:srgbClr val="0070C0"/>
              </a:solidFill>
            </a:endParaRPr>
          </a:p>
          <a:p>
            <a:pPr lvl="1">
              <a:buNone/>
            </a:pPr>
            <a:r>
              <a:rPr lang="en-US" sz="2200" dirty="0" smtClean="0">
                <a:solidFill>
                  <a:srgbClr val="0070C0"/>
                </a:solidFill>
              </a:rPr>
              <a:t>Apportion Lease </a:t>
            </a:r>
            <a:r>
              <a:rPr lang="en-US" sz="2200" dirty="0" smtClean="0"/>
              <a:t>x </a:t>
            </a:r>
            <a:r>
              <a:rPr lang="en-US" sz="2200" dirty="0" smtClean="0">
                <a:solidFill>
                  <a:srgbClr val="7030A0"/>
                </a:solidFill>
              </a:rPr>
              <a:t>Allocate Drill Site </a:t>
            </a:r>
            <a:r>
              <a:rPr lang="en-US" sz="2200" dirty="0" smtClean="0"/>
              <a:t>x</a:t>
            </a:r>
            <a:r>
              <a:rPr lang="en-US" sz="2200" dirty="0" smtClean="0">
                <a:solidFill>
                  <a:srgbClr val="7030A0"/>
                </a:solidFill>
              </a:rPr>
              <a:t> </a:t>
            </a:r>
            <a:r>
              <a:rPr lang="en-US" sz="2200" dirty="0" smtClean="0">
                <a:solidFill>
                  <a:srgbClr val="C00000"/>
                </a:solidFill>
              </a:rPr>
              <a:t>Royalty </a:t>
            </a:r>
            <a:r>
              <a:rPr lang="en-US" sz="2200" dirty="0" smtClean="0"/>
              <a:t>=</a:t>
            </a:r>
            <a:r>
              <a:rPr lang="en-US" sz="2200" dirty="0" smtClean="0">
                <a:solidFill>
                  <a:srgbClr val="C00000"/>
                </a:solidFill>
              </a:rPr>
              <a:t> </a:t>
            </a:r>
            <a:r>
              <a:rPr lang="en-US" sz="2200" dirty="0" smtClean="0">
                <a:solidFill>
                  <a:srgbClr val="00B050"/>
                </a:solidFill>
              </a:rPr>
              <a:t>NRI</a:t>
            </a:r>
          </a:p>
          <a:p>
            <a:pPr lvl="1"/>
            <a:endParaRPr lang="en-US" dirty="0" smtClean="0">
              <a:solidFill>
                <a:srgbClr val="FF0000"/>
              </a:solidFill>
            </a:endParaRPr>
          </a:p>
          <a:p>
            <a:pPr lvl="1"/>
            <a:r>
              <a:rPr lang="en-US" dirty="0" smtClean="0">
                <a:solidFill>
                  <a:srgbClr val="FF0000"/>
                </a:solidFill>
              </a:rPr>
              <a:t>S&amp;J Exploration Lease: </a:t>
            </a:r>
            <a:r>
              <a:rPr lang="en-US" u="sng" dirty="0" smtClean="0"/>
              <a:t>50</a:t>
            </a:r>
            <a:r>
              <a:rPr lang="en-US" dirty="0" smtClean="0"/>
              <a:t> Net Lease Acres</a:t>
            </a:r>
          </a:p>
          <a:p>
            <a:pPr lvl="2"/>
            <a:r>
              <a:rPr lang="en-US" dirty="0" smtClean="0"/>
              <a:t>Jim: </a:t>
            </a:r>
            <a:r>
              <a:rPr lang="en-US" dirty="0" smtClean="0">
                <a:solidFill>
                  <a:srgbClr val="0070C0"/>
                </a:solidFill>
              </a:rPr>
              <a:t>(50% x 100 ac </a:t>
            </a:r>
            <a:r>
              <a:rPr lang="en-US" i="1" dirty="0" smtClean="0">
                <a:solidFill>
                  <a:srgbClr val="0070C0"/>
                </a:solidFill>
              </a:rPr>
              <a:t>Tr. 2</a:t>
            </a:r>
            <a:r>
              <a:rPr lang="en-US" dirty="0" smtClean="0">
                <a:solidFill>
                  <a:srgbClr val="0070C0"/>
                </a:solidFill>
              </a:rPr>
              <a:t>/50) </a:t>
            </a:r>
            <a:r>
              <a:rPr lang="en-US" dirty="0" smtClean="0"/>
              <a:t>x </a:t>
            </a:r>
            <a:r>
              <a:rPr lang="en-US" dirty="0" smtClean="0">
                <a:solidFill>
                  <a:srgbClr val="7030A0"/>
                </a:solidFill>
              </a:rPr>
              <a:t>50% Drill Site </a:t>
            </a:r>
            <a:r>
              <a:rPr lang="en-US" dirty="0" smtClean="0"/>
              <a:t>x</a:t>
            </a:r>
            <a:r>
              <a:rPr lang="en-US" dirty="0" smtClean="0">
                <a:solidFill>
                  <a:srgbClr val="7030A0"/>
                </a:solidFill>
              </a:rPr>
              <a:t> </a:t>
            </a:r>
            <a:r>
              <a:rPr lang="en-US" dirty="0" smtClean="0">
                <a:solidFill>
                  <a:srgbClr val="C00000"/>
                </a:solidFill>
              </a:rPr>
              <a:t>1/4</a:t>
            </a:r>
            <a:r>
              <a:rPr lang="en-US" dirty="0" smtClean="0">
                <a:solidFill>
                  <a:srgbClr val="7030A0"/>
                </a:solidFill>
              </a:rPr>
              <a:t> </a:t>
            </a:r>
            <a:r>
              <a:rPr lang="en-US" dirty="0" smtClean="0"/>
              <a:t>= </a:t>
            </a:r>
          </a:p>
          <a:p>
            <a:pPr lvl="3">
              <a:buNone/>
            </a:pPr>
            <a:r>
              <a:rPr lang="en-US" dirty="0" smtClean="0"/>
              <a:t>       </a:t>
            </a:r>
            <a:r>
              <a:rPr lang="en-US" dirty="0" smtClean="0">
                <a:solidFill>
                  <a:srgbClr val="0070C0"/>
                </a:solidFill>
              </a:rPr>
              <a:t>100% </a:t>
            </a:r>
            <a:r>
              <a:rPr lang="en-US" dirty="0" smtClean="0"/>
              <a:t>x </a:t>
            </a:r>
            <a:r>
              <a:rPr lang="en-US" dirty="0" smtClean="0">
                <a:solidFill>
                  <a:srgbClr val="7030A0"/>
                </a:solidFill>
              </a:rPr>
              <a:t>.50 </a:t>
            </a:r>
            <a:r>
              <a:rPr lang="en-US" dirty="0" smtClean="0"/>
              <a:t>x</a:t>
            </a:r>
            <a:r>
              <a:rPr lang="en-US" dirty="0" smtClean="0">
                <a:solidFill>
                  <a:srgbClr val="7030A0"/>
                </a:solidFill>
              </a:rPr>
              <a:t> </a:t>
            </a:r>
            <a:r>
              <a:rPr lang="en-US" dirty="0" smtClean="0">
                <a:solidFill>
                  <a:srgbClr val="C00000"/>
                </a:solidFill>
              </a:rPr>
              <a:t>1/4</a:t>
            </a:r>
            <a:r>
              <a:rPr lang="en-US" dirty="0" smtClean="0">
                <a:solidFill>
                  <a:srgbClr val="7030A0"/>
                </a:solidFill>
              </a:rPr>
              <a:t> </a:t>
            </a:r>
            <a:r>
              <a:rPr lang="en-US" dirty="0" smtClean="0"/>
              <a:t>= </a:t>
            </a:r>
            <a:r>
              <a:rPr lang="en-US" dirty="0" smtClean="0">
                <a:solidFill>
                  <a:srgbClr val="00B050"/>
                </a:solidFill>
              </a:rPr>
              <a:t>12.5%</a:t>
            </a:r>
            <a:r>
              <a:rPr lang="en-US" dirty="0" smtClean="0"/>
              <a:t> NRI</a:t>
            </a:r>
          </a:p>
          <a:p>
            <a:endParaRPr lang="en-US" dirty="0"/>
          </a:p>
        </p:txBody>
      </p:sp>
      <p:sp>
        <p:nvSpPr>
          <p:cNvPr id="3" name="Title 2"/>
          <p:cNvSpPr>
            <a:spLocks noGrp="1"/>
          </p:cNvSpPr>
          <p:nvPr>
            <p:ph type="title"/>
          </p:nvPr>
        </p:nvSpPr>
        <p:spPr/>
        <p:txBody>
          <a:bodyPr>
            <a:normAutofit fontScale="90000"/>
          </a:bodyPr>
          <a:lstStyle/>
          <a:p>
            <a:pPr algn="ctr"/>
            <a:r>
              <a:rPr lang="en-US" dirty="0" smtClean="0">
                <a:solidFill>
                  <a:srgbClr val="FF0000"/>
                </a:solidFill>
              </a:rPr>
              <a:t>Scenario 1</a:t>
            </a:r>
            <a:r>
              <a:rPr lang="en-US" dirty="0" smtClean="0"/>
              <a:t> – PA Royalty Owners</a:t>
            </a:r>
            <a:br>
              <a:rPr lang="en-US" dirty="0" smtClean="0"/>
            </a:br>
            <a:r>
              <a:rPr lang="en-US" sz="3100" b="0" dirty="0" smtClean="0">
                <a:solidFill>
                  <a:srgbClr val="00B050"/>
                </a:solidFill>
              </a:rPr>
              <a:t>LEASE WELL Tract 2</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p:txBody>
          <a:bodyPr/>
          <a:lstStyle/>
          <a:p>
            <a:pPr eaLnBrk="1" hangingPunct="1">
              <a:buNone/>
            </a:pPr>
            <a:r>
              <a:rPr lang="en-US" sz="2800" dirty="0" smtClean="0">
                <a:solidFill>
                  <a:srgbClr val="7030A0"/>
                </a:solidFill>
              </a:rPr>
              <a:t>Drill Site Interest </a:t>
            </a:r>
            <a:r>
              <a:rPr lang="en-US" sz="2800" dirty="0" smtClean="0"/>
              <a:t>x</a:t>
            </a:r>
            <a:r>
              <a:rPr lang="en-US" sz="2800" dirty="0" smtClean="0">
                <a:solidFill>
                  <a:srgbClr val="7030A0"/>
                </a:solidFill>
              </a:rPr>
              <a:t> </a:t>
            </a:r>
            <a:r>
              <a:rPr lang="en-US" sz="2800" dirty="0" smtClean="0">
                <a:solidFill>
                  <a:srgbClr val="C00000"/>
                </a:solidFill>
              </a:rPr>
              <a:t>Royalty </a:t>
            </a:r>
            <a:r>
              <a:rPr lang="en-US" sz="2800" dirty="0" smtClean="0"/>
              <a:t>=</a:t>
            </a:r>
            <a:r>
              <a:rPr lang="en-US" sz="2800" dirty="0" smtClean="0">
                <a:solidFill>
                  <a:srgbClr val="C00000"/>
                </a:solidFill>
              </a:rPr>
              <a:t> </a:t>
            </a:r>
            <a:r>
              <a:rPr lang="en-US" sz="2800" dirty="0" smtClean="0">
                <a:solidFill>
                  <a:srgbClr val="00B050"/>
                </a:solidFill>
              </a:rPr>
              <a:t>NRI</a:t>
            </a:r>
            <a:endParaRPr lang="en-US" dirty="0" smtClean="0"/>
          </a:p>
          <a:p>
            <a:pPr eaLnBrk="1" hangingPunct="1"/>
            <a:r>
              <a:rPr lang="en-US" dirty="0" smtClean="0"/>
              <a:t>WV NRI</a:t>
            </a:r>
          </a:p>
          <a:p>
            <a:pPr lvl="1" eaLnBrk="1" hangingPunct="1"/>
            <a:r>
              <a:rPr lang="en-US" dirty="0" smtClean="0"/>
              <a:t>Non-Apportionment: Based on drill site tract only.</a:t>
            </a:r>
          </a:p>
          <a:p>
            <a:pPr lvl="1" eaLnBrk="1" hangingPunct="1"/>
            <a:endParaRPr lang="en-US" dirty="0" smtClean="0"/>
          </a:p>
          <a:p>
            <a:pPr lvl="2" eaLnBrk="1" hangingPunct="1"/>
            <a:r>
              <a:rPr lang="en-US" sz="1800" dirty="0" smtClean="0"/>
              <a:t>Bill: 0% NRI. Interest in tract 1 only.</a:t>
            </a:r>
          </a:p>
          <a:p>
            <a:pPr lvl="2" eaLnBrk="1" hangingPunct="1"/>
            <a:r>
              <a:rPr lang="en-US" sz="1800" dirty="0" smtClean="0"/>
              <a:t>Lee: </a:t>
            </a:r>
            <a:r>
              <a:rPr lang="en-US" sz="1800" dirty="0" smtClean="0">
                <a:solidFill>
                  <a:srgbClr val="7030A0"/>
                </a:solidFill>
              </a:rPr>
              <a:t>25% Drill Site </a:t>
            </a:r>
            <a:r>
              <a:rPr lang="en-US" sz="1800" dirty="0" smtClean="0"/>
              <a:t>x </a:t>
            </a:r>
            <a:r>
              <a:rPr lang="en-US" sz="1800" dirty="0" smtClean="0">
                <a:solidFill>
                  <a:srgbClr val="C00000"/>
                </a:solidFill>
              </a:rPr>
              <a:t>1/8 royalty </a:t>
            </a:r>
            <a:r>
              <a:rPr lang="en-US" sz="1800" dirty="0" smtClean="0"/>
              <a:t>= </a:t>
            </a:r>
            <a:r>
              <a:rPr lang="en-US" sz="1800" dirty="0" smtClean="0">
                <a:solidFill>
                  <a:srgbClr val="00B050"/>
                </a:solidFill>
              </a:rPr>
              <a:t>3.125% NRI</a:t>
            </a:r>
          </a:p>
          <a:p>
            <a:pPr lvl="2" eaLnBrk="1" hangingPunct="1"/>
            <a:r>
              <a:rPr lang="en-US" sz="1800" dirty="0" smtClean="0"/>
              <a:t>Russ: </a:t>
            </a:r>
            <a:r>
              <a:rPr lang="en-US" sz="1800" dirty="0" smtClean="0">
                <a:solidFill>
                  <a:srgbClr val="7030A0"/>
                </a:solidFill>
              </a:rPr>
              <a:t>25% Drill Site </a:t>
            </a:r>
            <a:r>
              <a:rPr lang="en-US" sz="1800" dirty="0" smtClean="0"/>
              <a:t>x </a:t>
            </a:r>
            <a:r>
              <a:rPr lang="en-US" sz="1800" dirty="0" smtClean="0">
                <a:solidFill>
                  <a:srgbClr val="C00000"/>
                </a:solidFill>
              </a:rPr>
              <a:t>3/16 royalty </a:t>
            </a:r>
            <a:r>
              <a:rPr lang="en-US" sz="1800" dirty="0" smtClean="0"/>
              <a:t>=</a:t>
            </a:r>
            <a:r>
              <a:rPr lang="en-US" sz="1600" dirty="0" smtClean="0"/>
              <a:t> 4.6875% NRI</a:t>
            </a:r>
          </a:p>
          <a:p>
            <a:pPr lvl="2" eaLnBrk="1" hangingPunct="1"/>
            <a:r>
              <a:rPr lang="en-US" sz="1800" dirty="0" smtClean="0"/>
              <a:t>Sharon: 0% NRI. Interest in tract 3 only.</a:t>
            </a:r>
          </a:p>
          <a:p>
            <a:pPr lvl="2" eaLnBrk="1" hangingPunct="1"/>
            <a:r>
              <a:rPr lang="en-US" sz="1800" dirty="0" smtClean="0"/>
              <a:t>Jim: </a:t>
            </a:r>
            <a:r>
              <a:rPr lang="en-US" sz="1800" dirty="0" smtClean="0">
                <a:solidFill>
                  <a:srgbClr val="7030A0"/>
                </a:solidFill>
              </a:rPr>
              <a:t>50% Drill Site </a:t>
            </a:r>
            <a:r>
              <a:rPr lang="en-US" sz="1800" dirty="0" smtClean="0"/>
              <a:t>x </a:t>
            </a:r>
            <a:r>
              <a:rPr lang="en-US" sz="1800" dirty="0" smtClean="0">
                <a:solidFill>
                  <a:srgbClr val="C00000"/>
                </a:solidFill>
              </a:rPr>
              <a:t>1/4 royalty </a:t>
            </a:r>
            <a:r>
              <a:rPr lang="en-US" sz="1800" dirty="0" smtClean="0"/>
              <a:t>= 12.5% NRI</a:t>
            </a:r>
          </a:p>
          <a:p>
            <a:pPr lvl="3" eaLnBrk="1" hangingPunct="1">
              <a:buFont typeface="Wingdings 2" pitchFamily="18" charset="2"/>
              <a:buNone/>
            </a:pPr>
            <a:r>
              <a:rPr lang="en-US" sz="1600" dirty="0" smtClean="0"/>
              <a:t>        </a:t>
            </a:r>
          </a:p>
          <a:p>
            <a:pPr lvl="2" eaLnBrk="1" hangingPunct="1"/>
            <a:endParaRPr lang="en-US" sz="1800" dirty="0" smtClean="0"/>
          </a:p>
          <a:p>
            <a:pPr lvl="2" eaLnBrk="1" hangingPunct="1"/>
            <a:endParaRPr lang="en-US" sz="1800" dirty="0" smtClean="0"/>
          </a:p>
          <a:p>
            <a:pPr lvl="2" eaLnBrk="1" hangingPunct="1"/>
            <a:endParaRPr lang="en-US" sz="1800" dirty="0" smtClean="0"/>
          </a:p>
          <a:p>
            <a:pPr eaLnBrk="1" hangingPunct="1"/>
            <a:endParaRPr lang="en-US" dirty="0" smtClean="0"/>
          </a:p>
        </p:txBody>
      </p:sp>
      <p:sp>
        <p:nvSpPr>
          <p:cNvPr id="3" name="Title 2"/>
          <p:cNvSpPr>
            <a:spLocks noGrp="1"/>
          </p:cNvSpPr>
          <p:nvPr>
            <p:ph type="title"/>
          </p:nvPr>
        </p:nvSpPr>
        <p:spPr/>
        <p:txBody>
          <a:bodyPr>
            <a:normAutofit fontScale="90000"/>
          </a:bodyPr>
          <a:lstStyle/>
          <a:p>
            <a:pPr algn="ctr" eaLnBrk="1" hangingPunct="1">
              <a:defRPr/>
            </a:pPr>
            <a:r>
              <a:rPr lang="en-US" dirty="0" smtClean="0">
                <a:solidFill>
                  <a:srgbClr val="FF0000"/>
                </a:solidFill>
              </a:rPr>
              <a:t>Scenario 1 </a:t>
            </a:r>
            <a:r>
              <a:rPr lang="en-US" dirty="0" smtClean="0"/>
              <a:t>– WV Royalty Owners</a:t>
            </a:r>
            <a:br>
              <a:rPr lang="en-US" dirty="0" smtClean="0"/>
            </a:br>
            <a:r>
              <a:rPr lang="en-US" dirty="0" smtClean="0">
                <a:solidFill>
                  <a:srgbClr val="00B050"/>
                </a:solidFill>
              </a:rPr>
              <a:t>LEASE Well Tract 2</a:t>
            </a:r>
            <a:endParaRPr lang="en-US" dirty="0">
              <a:solidFill>
                <a:srgbClr val="00B05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066800"/>
          <a:ext cx="8305800" cy="4859342"/>
        </p:xfrm>
        <a:graphic>
          <a:graphicData uri="http://schemas.openxmlformats.org/drawingml/2006/table">
            <a:tbl>
              <a:tblPr firstRow="1" bandRow="1">
                <a:tableStyleId>{5C22544A-7EE6-4342-B048-85BDC9FD1C3A}</a:tableStyleId>
              </a:tblPr>
              <a:tblGrid>
                <a:gridCol w="1905000"/>
                <a:gridCol w="863600"/>
                <a:gridCol w="1803400"/>
                <a:gridCol w="762000"/>
                <a:gridCol w="914400"/>
                <a:gridCol w="2057400"/>
              </a:tblGrid>
              <a:tr h="405408">
                <a:tc>
                  <a:txBody>
                    <a:bodyPr/>
                    <a:lstStyle/>
                    <a:p>
                      <a:endParaRPr lang="en-US" dirty="0"/>
                    </a:p>
                  </a:txBody>
                  <a:tcPr/>
                </a:tc>
                <a:tc>
                  <a:txBody>
                    <a:bodyPr/>
                    <a:lstStyle/>
                    <a:p>
                      <a:pPr algn="r"/>
                      <a:endParaRPr lang="en-US" dirty="0"/>
                    </a:p>
                  </a:txBody>
                  <a:tcPr/>
                </a:tc>
                <a:tc>
                  <a:txBody>
                    <a:bodyPr/>
                    <a:lstStyle/>
                    <a:p>
                      <a:pPr algn="ctr"/>
                      <a:r>
                        <a:rPr lang="en-US" dirty="0" smtClean="0"/>
                        <a:t>PA</a:t>
                      </a:r>
                      <a:endParaRPr lang="en-US" dirty="0"/>
                    </a:p>
                  </a:txBody>
                  <a:tcPr/>
                </a:tc>
                <a:tc>
                  <a:txBody>
                    <a:bodyPr/>
                    <a:lstStyle/>
                    <a:p>
                      <a:endParaRPr lang="en-US"/>
                    </a:p>
                  </a:txBody>
                  <a:tcPr/>
                </a:tc>
                <a:tc>
                  <a:txBody>
                    <a:bodyPr/>
                    <a:lstStyle/>
                    <a:p>
                      <a:pPr algn="r"/>
                      <a:endParaRPr lang="en-US"/>
                    </a:p>
                  </a:txBody>
                  <a:tcPr/>
                </a:tc>
                <a:tc>
                  <a:txBody>
                    <a:bodyPr/>
                    <a:lstStyle/>
                    <a:p>
                      <a:pPr algn="ctr"/>
                      <a:r>
                        <a:rPr lang="en-US" dirty="0" smtClean="0"/>
                        <a:t>WV</a:t>
                      </a:r>
                      <a:endParaRPr lang="en-US" dirty="0"/>
                    </a:p>
                  </a:txBody>
                  <a:tcPr/>
                </a:tc>
              </a:tr>
              <a:tr h="405408">
                <a:tc>
                  <a:txBody>
                    <a:bodyPr/>
                    <a:lstStyle/>
                    <a:p>
                      <a:r>
                        <a:rPr lang="en-US" dirty="0" err="1" smtClean="0"/>
                        <a:t>Frac</a:t>
                      </a:r>
                      <a:r>
                        <a:rPr lang="en-US" dirty="0" smtClean="0"/>
                        <a:t> Gas</a:t>
                      </a:r>
                      <a:endParaRPr lang="en-US" dirty="0"/>
                    </a:p>
                  </a:txBody>
                  <a:tcPr/>
                </a:tc>
                <a:tc>
                  <a:txBody>
                    <a:bodyPr/>
                    <a:lstStyle/>
                    <a:p>
                      <a:pPr algn="r"/>
                      <a:r>
                        <a:rPr lang="en-US" dirty="0" smtClean="0"/>
                        <a:t>WI =</a:t>
                      </a:r>
                      <a:endParaRPr lang="en-US" dirty="0"/>
                    </a:p>
                  </a:txBody>
                  <a:tcPr/>
                </a:tc>
                <a:tc>
                  <a:txBody>
                    <a:bodyPr/>
                    <a:lstStyle/>
                    <a:p>
                      <a:pPr algn="r"/>
                      <a:r>
                        <a:rPr lang="en-US" dirty="0" smtClean="0"/>
                        <a:t>25.000000%</a:t>
                      </a:r>
                      <a:endParaRPr lang="en-US" dirty="0"/>
                    </a:p>
                  </a:txBody>
                  <a:tcPr/>
                </a:tc>
                <a:tc>
                  <a:txBody>
                    <a:bodyPr/>
                    <a:lstStyle/>
                    <a:p>
                      <a:endParaRPr lang="en-US"/>
                    </a:p>
                  </a:txBody>
                  <a:tcPr/>
                </a:tc>
                <a:tc>
                  <a:txBody>
                    <a:bodyPr/>
                    <a:lstStyle/>
                    <a:p>
                      <a:pPr algn="r"/>
                      <a:r>
                        <a:rPr lang="en-US" dirty="0" smtClean="0"/>
                        <a:t>WI =</a:t>
                      </a:r>
                      <a:endParaRPr lang="en-US" dirty="0"/>
                    </a:p>
                  </a:txBody>
                  <a:tcPr/>
                </a:tc>
                <a:tc>
                  <a:txBody>
                    <a:bodyPr/>
                    <a:lstStyle/>
                    <a:p>
                      <a:pPr algn="r"/>
                      <a:r>
                        <a:rPr lang="en-US" dirty="0" smtClean="0"/>
                        <a:t>25.000000%</a:t>
                      </a:r>
                      <a:endParaRPr lang="en-US" dirty="0"/>
                    </a:p>
                  </a:txBody>
                  <a:tcPr/>
                </a:tc>
              </a:tr>
              <a:tr h="405408">
                <a:tc>
                  <a:txBody>
                    <a:bodyPr/>
                    <a:lstStyle/>
                    <a:p>
                      <a:endParaRPr lang="en-US" dirty="0"/>
                    </a:p>
                  </a:txBody>
                  <a:tcPr/>
                </a:tc>
                <a:tc>
                  <a:txBody>
                    <a:bodyPr/>
                    <a:lstStyle/>
                    <a:p>
                      <a:pPr algn="r"/>
                      <a:r>
                        <a:rPr lang="en-US" dirty="0" smtClean="0"/>
                        <a:t>NRI =</a:t>
                      </a:r>
                      <a:endParaRPr lang="en-US" dirty="0"/>
                    </a:p>
                  </a:txBody>
                  <a:tcPr/>
                </a:tc>
                <a:tc>
                  <a:txBody>
                    <a:bodyPr/>
                    <a:lstStyle/>
                    <a:p>
                      <a:pPr algn="r"/>
                      <a:r>
                        <a:rPr lang="en-US" dirty="0" smtClean="0"/>
                        <a:t>21.875000%</a:t>
                      </a:r>
                      <a:endParaRPr lang="en-US" dirty="0"/>
                    </a:p>
                  </a:txBody>
                  <a:tcPr/>
                </a:tc>
                <a:tc>
                  <a:txBody>
                    <a:bodyPr/>
                    <a:lstStyle/>
                    <a:p>
                      <a:endParaRPr lang="en-US"/>
                    </a:p>
                  </a:txBody>
                  <a:tcPr/>
                </a:tc>
                <a:tc>
                  <a:txBody>
                    <a:bodyPr/>
                    <a:lstStyle/>
                    <a:p>
                      <a:pPr algn="r"/>
                      <a:r>
                        <a:rPr lang="en-US" dirty="0" smtClean="0"/>
                        <a:t>NRI =</a:t>
                      </a:r>
                      <a:endParaRPr lang="en-US" dirty="0"/>
                    </a:p>
                  </a:txBody>
                  <a:tcPr/>
                </a:tc>
                <a:tc>
                  <a:txBody>
                    <a:bodyPr/>
                    <a:lstStyle/>
                    <a:p>
                      <a:pPr algn="r"/>
                      <a:r>
                        <a:rPr lang="en-US" dirty="0" smtClean="0"/>
                        <a:t>21.875000%</a:t>
                      </a:r>
                      <a:endParaRPr lang="en-US" dirty="0"/>
                    </a:p>
                  </a:txBody>
                  <a:tcPr/>
                </a:tc>
              </a:tr>
              <a:tr h="405408">
                <a:tc>
                  <a:txBody>
                    <a:bodyPr/>
                    <a:lstStyle/>
                    <a:p>
                      <a:r>
                        <a:rPr lang="en-US" dirty="0" err="1" smtClean="0"/>
                        <a:t>Hachi-ko</a:t>
                      </a:r>
                      <a:endParaRPr lang="en-US" dirty="0"/>
                    </a:p>
                  </a:txBody>
                  <a:tcPr/>
                </a:tc>
                <a:tc>
                  <a:txBody>
                    <a:bodyPr/>
                    <a:lstStyle/>
                    <a:p>
                      <a:pPr algn="r"/>
                      <a:r>
                        <a:rPr lang="en-US" dirty="0" smtClean="0"/>
                        <a:t>WI = </a:t>
                      </a:r>
                      <a:endParaRPr lang="en-US" dirty="0"/>
                    </a:p>
                  </a:txBody>
                  <a:tcPr/>
                </a:tc>
                <a:tc>
                  <a:txBody>
                    <a:bodyPr/>
                    <a:lstStyle/>
                    <a:p>
                      <a:pPr algn="r"/>
                      <a:r>
                        <a:rPr lang="en-US" dirty="0" smtClean="0"/>
                        <a:t>25.000000%</a:t>
                      </a:r>
                      <a:endParaRPr lang="en-US" dirty="0"/>
                    </a:p>
                  </a:txBody>
                  <a:tcPr/>
                </a:tc>
                <a:tc>
                  <a:txBody>
                    <a:bodyPr/>
                    <a:lstStyle/>
                    <a:p>
                      <a:endParaRPr lang="en-US"/>
                    </a:p>
                  </a:txBody>
                  <a:tcPr/>
                </a:tc>
                <a:tc>
                  <a:txBody>
                    <a:bodyPr/>
                    <a:lstStyle/>
                    <a:p>
                      <a:pPr algn="r"/>
                      <a:r>
                        <a:rPr lang="en-US" dirty="0" smtClean="0"/>
                        <a:t>WI =</a:t>
                      </a:r>
                      <a:endParaRPr lang="en-US" dirty="0"/>
                    </a:p>
                  </a:txBody>
                  <a:tcPr/>
                </a:tc>
                <a:tc>
                  <a:txBody>
                    <a:bodyPr/>
                    <a:lstStyle/>
                    <a:p>
                      <a:pPr algn="r"/>
                      <a:r>
                        <a:rPr lang="en-US" dirty="0" smtClean="0"/>
                        <a:t>25.000000%</a:t>
                      </a:r>
                      <a:endParaRPr lang="en-US" dirty="0"/>
                    </a:p>
                  </a:txBody>
                  <a:tcPr/>
                </a:tc>
              </a:tr>
              <a:tr h="405408">
                <a:tc>
                  <a:txBody>
                    <a:bodyPr/>
                    <a:lstStyle/>
                    <a:p>
                      <a:endParaRPr lang="en-US"/>
                    </a:p>
                  </a:txBody>
                  <a:tcPr/>
                </a:tc>
                <a:tc>
                  <a:txBody>
                    <a:bodyPr/>
                    <a:lstStyle/>
                    <a:p>
                      <a:pPr algn="r"/>
                      <a:r>
                        <a:rPr lang="en-US" dirty="0" smtClean="0"/>
                        <a:t>NRI =</a:t>
                      </a:r>
                      <a:endParaRPr lang="en-US" dirty="0"/>
                    </a:p>
                  </a:txBody>
                  <a:tcPr/>
                </a:tc>
                <a:tc>
                  <a:txBody>
                    <a:bodyPr/>
                    <a:lstStyle/>
                    <a:p>
                      <a:pPr algn="r"/>
                      <a:r>
                        <a:rPr lang="en-US" dirty="0" smtClean="0"/>
                        <a:t>20.312500%</a:t>
                      </a:r>
                      <a:endParaRPr lang="en-US" dirty="0"/>
                    </a:p>
                  </a:txBody>
                  <a:tcPr/>
                </a:tc>
                <a:tc>
                  <a:txBody>
                    <a:bodyPr/>
                    <a:lstStyle/>
                    <a:p>
                      <a:endParaRPr lang="en-US" dirty="0"/>
                    </a:p>
                  </a:txBody>
                  <a:tcPr/>
                </a:tc>
                <a:tc>
                  <a:txBody>
                    <a:bodyPr/>
                    <a:lstStyle/>
                    <a:p>
                      <a:pPr algn="r"/>
                      <a:r>
                        <a:rPr lang="en-US" dirty="0" smtClean="0"/>
                        <a:t>NRI =</a:t>
                      </a:r>
                      <a:endParaRPr lang="en-US" dirty="0"/>
                    </a:p>
                  </a:txBody>
                  <a:tcPr/>
                </a:tc>
                <a:tc>
                  <a:txBody>
                    <a:bodyPr/>
                    <a:lstStyle/>
                    <a:p>
                      <a:pPr algn="r"/>
                      <a:r>
                        <a:rPr lang="en-US" dirty="0" smtClean="0"/>
                        <a:t>20.312500%</a:t>
                      </a:r>
                      <a:endParaRPr lang="en-US" dirty="0"/>
                    </a:p>
                  </a:txBody>
                  <a:tcPr/>
                </a:tc>
              </a:tr>
              <a:tr h="399854">
                <a:tc>
                  <a:txBody>
                    <a:bodyPr/>
                    <a:lstStyle/>
                    <a:p>
                      <a:r>
                        <a:rPr lang="en-US" dirty="0" smtClean="0"/>
                        <a:t>S&amp;J Exploration</a:t>
                      </a:r>
                      <a:endParaRPr lang="en-US" dirty="0"/>
                    </a:p>
                  </a:txBody>
                  <a:tcPr/>
                </a:tc>
                <a:tc>
                  <a:txBody>
                    <a:bodyPr/>
                    <a:lstStyle/>
                    <a:p>
                      <a:pPr algn="r"/>
                      <a:r>
                        <a:rPr lang="en-US" dirty="0" smtClean="0"/>
                        <a:t>WI = </a:t>
                      </a:r>
                      <a:endParaRPr lang="en-US" dirty="0"/>
                    </a:p>
                  </a:txBody>
                  <a:tcPr/>
                </a:tc>
                <a:tc>
                  <a:txBody>
                    <a:bodyPr/>
                    <a:lstStyle/>
                    <a:p>
                      <a:pPr algn="r"/>
                      <a:r>
                        <a:rPr lang="en-US" dirty="0" smtClean="0"/>
                        <a:t>50.000000%</a:t>
                      </a:r>
                      <a:endParaRPr lang="en-US" dirty="0"/>
                    </a:p>
                  </a:txBody>
                  <a:tcPr/>
                </a:tc>
                <a:tc>
                  <a:txBody>
                    <a:bodyPr/>
                    <a:lstStyle/>
                    <a:p>
                      <a:endParaRPr lang="en-US"/>
                    </a:p>
                  </a:txBody>
                  <a:tcPr/>
                </a:tc>
                <a:tc>
                  <a:txBody>
                    <a:bodyPr/>
                    <a:lstStyle/>
                    <a:p>
                      <a:pPr algn="r"/>
                      <a:r>
                        <a:rPr lang="en-US" dirty="0" smtClean="0"/>
                        <a:t>WI = </a:t>
                      </a:r>
                      <a:endParaRPr lang="en-US" dirty="0"/>
                    </a:p>
                  </a:txBody>
                  <a:tcPr/>
                </a:tc>
                <a:tc>
                  <a:txBody>
                    <a:bodyPr/>
                    <a:lstStyle/>
                    <a:p>
                      <a:pPr algn="r"/>
                      <a:r>
                        <a:rPr lang="en-US" dirty="0" smtClean="0"/>
                        <a:t>50.000000%</a:t>
                      </a:r>
                      <a:endParaRPr lang="en-US" dirty="0"/>
                    </a:p>
                  </a:txBody>
                  <a:tcPr/>
                </a:tc>
              </a:tr>
              <a:tr h="405408">
                <a:tc>
                  <a:txBody>
                    <a:bodyPr/>
                    <a:lstStyle/>
                    <a:p>
                      <a:endParaRPr lang="en-US"/>
                    </a:p>
                  </a:txBody>
                  <a:tcPr/>
                </a:tc>
                <a:tc>
                  <a:txBody>
                    <a:bodyPr/>
                    <a:lstStyle/>
                    <a:p>
                      <a:pPr algn="r"/>
                      <a:r>
                        <a:rPr lang="en-US" dirty="0" smtClean="0"/>
                        <a:t>NRI =</a:t>
                      </a:r>
                      <a:endParaRPr lang="en-US" dirty="0"/>
                    </a:p>
                  </a:txBody>
                  <a:tcPr/>
                </a:tc>
                <a:tc>
                  <a:txBody>
                    <a:bodyPr/>
                    <a:lstStyle/>
                    <a:p>
                      <a:pPr algn="r"/>
                      <a:r>
                        <a:rPr lang="en-US" dirty="0" smtClean="0"/>
                        <a:t>37.500000%</a:t>
                      </a:r>
                      <a:endParaRPr lang="en-US" dirty="0"/>
                    </a:p>
                  </a:txBody>
                  <a:tcPr/>
                </a:tc>
                <a:tc>
                  <a:txBody>
                    <a:bodyPr/>
                    <a:lstStyle/>
                    <a:p>
                      <a:endParaRPr lang="en-US"/>
                    </a:p>
                  </a:txBody>
                  <a:tcPr/>
                </a:tc>
                <a:tc>
                  <a:txBody>
                    <a:bodyPr/>
                    <a:lstStyle/>
                    <a:p>
                      <a:pPr algn="r"/>
                      <a:r>
                        <a:rPr lang="en-US" dirty="0" smtClean="0"/>
                        <a:t>NRI =</a:t>
                      </a:r>
                      <a:endParaRPr lang="en-US" dirty="0"/>
                    </a:p>
                  </a:txBody>
                  <a:tcPr/>
                </a:tc>
                <a:tc>
                  <a:txBody>
                    <a:bodyPr/>
                    <a:lstStyle/>
                    <a:p>
                      <a:pPr algn="r"/>
                      <a:r>
                        <a:rPr lang="en-US" dirty="0" smtClean="0"/>
                        <a:t>37.500000%</a:t>
                      </a:r>
                      <a:endParaRPr lang="en-US" dirty="0"/>
                    </a:p>
                  </a:txBody>
                  <a:tcPr/>
                </a:tc>
              </a:tr>
              <a:tr h="405408">
                <a:tc>
                  <a:txBody>
                    <a:bodyPr/>
                    <a:lstStyle/>
                    <a:p>
                      <a:r>
                        <a:rPr lang="en-US" dirty="0" smtClean="0"/>
                        <a:t>Bill</a:t>
                      </a:r>
                      <a:endParaRPr lang="en-US"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NRI =</a:t>
                      </a:r>
                    </a:p>
                  </a:txBody>
                  <a:tcPr/>
                </a:tc>
                <a:tc>
                  <a:txBody>
                    <a:bodyPr/>
                    <a:lstStyle/>
                    <a:p>
                      <a:pPr algn="r"/>
                      <a:r>
                        <a:rPr lang="en-US" dirty="0" smtClean="0"/>
                        <a:t>2.083333%</a:t>
                      </a:r>
                      <a:endParaRPr lang="en-US" dirty="0"/>
                    </a:p>
                  </a:txBody>
                  <a:tcPr/>
                </a:tc>
                <a:tc>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NRI =</a:t>
                      </a:r>
                    </a:p>
                  </a:txBody>
                  <a:tcPr/>
                </a:tc>
                <a:tc>
                  <a:txBody>
                    <a:bodyPr/>
                    <a:lstStyle/>
                    <a:p>
                      <a:pPr algn="r"/>
                      <a:r>
                        <a:rPr lang="en-US" dirty="0" smtClean="0"/>
                        <a:t>0%</a:t>
                      </a:r>
                      <a:endParaRPr lang="en-US" dirty="0"/>
                    </a:p>
                  </a:txBody>
                  <a:tcPr/>
                </a:tc>
              </a:tr>
              <a:tr h="405408">
                <a:tc>
                  <a:txBody>
                    <a:bodyPr/>
                    <a:lstStyle/>
                    <a:p>
                      <a:r>
                        <a:rPr lang="en-US" dirty="0" smtClean="0"/>
                        <a:t>Lee</a:t>
                      </a:r>
                      <a:endParaRPr lang="en-US"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NRI =</a:t>
                      </a:r>
                    </a:p>
                  </a:txBody>
                  <a:tcPr/>
                </a:tc>
                <a:tc>
                  <a:txBody>
                    <a:bodyPr/>
                    <a:lstStyle/>
                    <a:p>
                      <a:pPr algn="r"/>
                      <a:r>
                        <a:rPr lang="en-US" dirty="0" smtClean="0"/>
                        <a:t>1.041667%</a:t>
                      </a:r>
                      <a:endParaRPr lang="en-US" dirty="0"/>
                    </a:p>
                  </a:txBody>
                  <a:tcPr/>
                </a:tc>
                <a:tc>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NRI =</a:t>
                      </a:r>
                    </a:p>
                  </a:txBody>
                  <a:tcPr/>
                </a:tc>
                <a:tc>
                  <a:txBody>
                    <a:bodyPr/>
                    <a:lstStyle/>
                    <a:p>
                      <a:pPr algn="r"/>
                      <a:r>
                        <a:rPr lang="en-US" dirty="0" smtClean="0"/>
                        <a:t>3.125000%</a:t>
                      </a:r>
                      <a:endParaRPr lang="en-US" dirty="0"/>
                    </a:p>
                  </a:txBody>
                  <a:tcPr/>
                </a:tc>
              </a:tr>
              <a:tr h="405408">
                <a:tc>
                  <a:txBody>
                    <a:bodyPr/>
                    <a:lstStyle/>
                    <a:p>
                      <a:r>
                        <a:rPr lang="en-US" dirty="0" smtClean="0"/>
                        <a:t>Russ</a:t>
                      </a:r>
                      <a:endParaRPr lang="en-US"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NRI =</a:t>
                      </a:r>
                    </a:p>
                  </a:txBody>
                  <a:tcPr/>
                </a:tc>
                <a:tc>
                  <a:txBody>
                    <a:bodyPr/>
                    <a:lstStyle/>
                    <a:p>
                      <a:pPr algn="r"/>
                      <a:r>
                        <a:rPr lang="en-US" dirty="0" smtClean="0"/>
                        <a:t>2.343750%</a:t>
                      </a:r>
                      <a:endParaRPr lang="en-US" dirty="0"/>
                    </a:p>
                  </a:txBody>
                  <a:tcPr/>
                </a:tc>
                <a:tc>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NRI =</a:t>
                      </a:r>
                    </a:p>
                  </a:txBody>
                  <a:tcPr/>
                </a:tc>
                <a:tc>
                  <a:txBody>
                    <a:bodyPr/>
                    <a:lstStyle/>
                    <a:p>
                      <a:pPr algn="r"/>
                      <a:r>
                        <a:rPr lang="en-US" dirty="0" smtClean="0"/>
                        <a:t>4.687500%</a:t>
                      </a:r>
                      <a:endParaRPr lang="en-US" dirty="0"/>
                    </a:p>
                  </a:txBody>
                  <a:tcPr/>
                </a:tc>
              </a:tr>
              <a:tr h="405408">
                <a:tc>
                  <a:txBody>
                    <a:bodyPr/>
                    <a:lstStyle/>
                    <a:p>
                      <a:r>
                        <a:rPr lang="en-US" dirty="0" smtClean="0"/>
                        <a:t>Sharon</a:t>
                      </a:r>
                      <a:endParaRPr lang="en-US"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NRI =</a:t>
                      </a:r>
                    </a:p>
                  </a:txBody>
                  <a:tcPr/>
                </a:tc>
                <a:tc>
                  <a:txBody>
                    <a:bodyPr/>
                    <a:lstStyle/>
                    <a:p>
                      <a:pPr algn="r"/>
                      <a:r>
                        <a:rPr lang="en-US" dirty="0" smtClean="0"/>
                        <a:t>2.343750%</a:t>
                      </a:r>
                      <a:endParaRPr lang="en-US" dirty="0"/>
                    </a:p>
                  </a:txBody>
                  <a:tcPr/>
                </a:tc>
                <a:tc>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NRI =</a:t>
                      </a:r>
                    </a:p>
                  </a:txBody>
                  <a:tcPr/>
                </a:tc>
                <a:tc>
                  <a:txBody>
                    <a:bodyPr/>
                    <a:lstStyle/>
                    <a:p>
                      <a:pPr algn="r"/>
                      <a:r>
                        <a:rPr lang="en-US" dirty="0" smtClean="0"/>
                        <a:t>0%</a:t>
                      </a:r>
                      <a:endParaRPr lang="en-US" dirty="0"/>
                    </a:p>
                  </a:txBody>
                  <a:tcPr/>
                </a:tc>
              </a:tr>
              <a:tr h="405408">
                <a:tc>
                  <a:txBody>
                    <a:bodyPr/>
                    <a:lstStyle/>
                    <a:p>
                      <a:r>
                        <a:rPr lang="en-US" dirty="0" smtClean="0"/>
                        <a:t>Jim</a:t>
                      </a:r>
                      <a:endParaRPr lang="en-US"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NRI =</a:t>
                      </a:r>
                    </a:p>
                  </a:txBody>
                  <a:tcPr/>
                </a:tc>
                <a:tc>
                  <a:txBody>
                    <a:bodyPr/>
                    <a:lstStyle/>
                    <a:p>
                      <a:pPr algn="r"/>
                      <a:r>
                        <a:rPr lang="en-US" dirty="0" smtClean="0"/>
                        <a:t>12.500000%</a:t>
                      </a:r>
                      <a:endParaRPr lang="en-US" dirty="0"/>
                    </a:p>
                  </a:txBody>
                  <a:tcPr/>
                </a:tc>
                <a:tc>
                  <a:txBody>
                    <a:bodyPr/>
                    <a:lstStyle/>
                    <a:p>
                      <a:endParaRPr lang="en-US"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NRI =</a:t>
                      </a:r>
                    </a:p>
                  </a:txBody>
                  <a:tcPr/>
                </a:tc>
                <a:tc>
                  <a:txBody>
                    <a:bodyPr/>
                    <a:lstStyle/>
                    <a:p>
                      <a:pPr algn="r"/>
                      <a:r>
                        <a:rPr lang="en-US" dirty="0" smtClean="0"/>
                        <a:t>12.500000%</a:t>
                      </a:r>
                      <a:endParaRPr lang="en-US" dirty="0"/>
                    </a:p>
                  </a:txBody>
                  <a:tcPr/>
                </a:tc>
              </a:tr>
            </a:tbl>
          </a:graphicData>
        </a:graphic>
      </p:graphicFrame>
      <p:sp>
        <p:nvSpPr>
          <p:cNvPr id="3" name="Title 2"/>
          <p:cNvSpPr>
            <a:spLocks noGrp="1"/>
          </p:cNvSpPr>
          <p:nvPr>
            <p:ph type="title"/>
          </p:nvPr>
        </p:nvSpPr>
        <p:spPr>
          <a:xfrm>
            <a:off x="457200" y="274638"/>
            <a:ext cx="8229600" cy="792162"/>
          </a:xfrm>
        </p:spPr>
        <p:txBody>
          <a:bodyPr/>
          <a:lstStyle/>
          <a:p>
            <a:pPr eaLnBrk="1" hangingPunct="1">
              <a:defRPr/>
            </a:pPr>
            <a:r>
              <a:rPr lang="en-US" dirty="0" smtClean="0">
                <a:solidFill>
                  <a:srgbClr val="FF0000"/>
                </a:solidFill>
              </a:rPr>
              <a:t>Scenario 1 </a:t>
            </a:r>
            <a:r>
              <a:rPr lang="en-US" dirty="0" smtClean="0"/>
              <a:t>– Interest Block</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MATH</a:t>
            </a:r>
            <a:endParaRPr lang="en-US" dirty="0"/>
          </a:p>
        </p:txBody>
      </p:sp>
      <p:pic>
        <p:nvPicPr>
          <p:cNvPr id="54274" name="Picture 2"/>
          <p:cNvPicPr>
            <a:picLocks noGrp="1" noChangeAspect="1" noChangeArrowheads="1"/>
          </p:cNvPicPr>
          <p:nvPr>
            <p:ph idx="1"/>
          </p:nvPr>
        </p:nvPicPr>
        <p:blipFill>
          <a:blip r:embed="rId2" cstate="print"/>
          <a:srcRect/>
          <a:stretch>
            <a:fillRect/>
          </a:stretch>
        </p:blipFill>
        <p:spPr bwMode="auto">
          <a:xfrm>
            <a:off x="457200" y="2357394"/>
            <a:ext cx="8229600" cy="2773449"/>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idx="1"/>
          </p:nvPr>
        </p:nvSpPr>
        <p:spPr/>
        <p:txBody>
          <a:bodyPr/>
          <a:lstStyle/>
          <a:p>
            <a:pPr eaLnBrk="1" hangingPunct="1"/>
            <a:r>
              <a:rPr lang="en-US" sz="1800" dirty="0" smtClean="0"/>
              <a:t>Bob owns 100% of 023456, 034567 &amp; 045678. Leased to </a:t>
            </a:r>
            <a:r>
              <a:rPr lang="en-US" sz="1800" dirty="0" err="1" smtClean="0"/>
              <a:t>Frac</a:t>
            </a:r>
            <a:r>
              <a:rPr lang="en-US" sz="1800" dirty="0" smtClean="0"/>
              <a:t> Gas Inc. retaining a 1/8 royalty.</a:t>
            </a:r>
          </a:p>
          <a:p>
            <a:pPr eaLnBrk="1" hangingPunct="1"/>
            <a:endParaRPr lang="en-US" sz="1800" dirty="0" smtClean="0"/>
          </a:p>
          <a:p>
            <a:pPr eaLnBrk="1" hangingPunct="1"/>
            <a:r>
              <a:rPr lang="en-US" sz="1800" dirty="0" smtClean="0"/>
              <a:t>Bill owns tracts 1,2 &amp; 3 and leases to S&amp;J Exploration (lease 012345) retaining a 1/8 royalty.</a:t>
            </a:r>
          </a:p>
          <a:p>
            <a:pPr lvl="1" eaLnBrk="1" hangingPunct="1"/>
            <a:r>
              <a:rPr lang="en-US" sz="1800" dirty="0" smtClean="0"/>
              <a:t>Bill conveys 25% of tracts 1 &amp; 2 to Russ.</a:t>
            </a:r>
          </a:p>
          <a:p>
            <a:pPr lvl="1" eaLnBrk="1" hangingPunct="1"/>
            <a:r>
              <a:rPr lang="en-US" sz="1800" dirty="0" smtClean="0"/>
              <a:t>Bill conveys 25% of tracts 2 &amp; 3 to Jim.</a:t>
            </a:r>
          </a:p>
          <a:p>
            <a:pPr lvl="1" eaLnBrk="1" hangingPunct="1"/>
            <a:r>
              <a:rPr lang="en-US" sz="1800" dirty="0" smtClean="0"/>
              <a:t>Bill conveys 25% of tracts 1 &amp; 3 to Sharon.</a:t>
            </a:r>
          </a:p>
          <a:p>
            <a:pPr lvl="1" eaLnBrk="1" hangingPunct="1"/>
            <a:endParaRPr lang="en-US" sz="1800" dirty="0" smtClean="0"/>
          </a:p>
          <a:p>
            <a:pPr eaLnBrk="1" hangingPunct="1"/>
            <a:r>
              <a:rPr lang="en-US" sz="1800" dirty="0" smtClean="0"/>
              <a:t>Using the “unit” plat what is everyone’s interest if a unit well is drilled on tract 2 in:</a:t>
            </a:r>
          </a:p>
          <a:p>
            <a:pPr lvl="1" eaLnBrk="1" hangingPunct="1"/>
            <a:r>
              <a:rPr lang="en-US" sz="1800" dirty="0" smtClean="0"/>
              <a:t>PA</a:t>
            </a:r>
          </a:p>
          <a:p>
            <a:pPr lvl="1" eaLnBrk="1" hangingPunct="1"/>
            <a:r>
              <a:rPr lang="en-US" sz="1800" dirty="0" smtClean="0"/>
              <a:t>WV</a:t>
            </a:r>
          </a:p>
          <a:p>
            <a:endParaRPr lang="en-US" dirty="0" smtClean="0"/>
          </a:p>
        </p:txBody>
      </p:sp>
      <p:sp>
        <p:nvSpPr>
          <p:cNvPr id="3" name="Title 2"/>
          <p:cNvSpPr>
            <a:spLocks noGrp="1"/>
          </p:cNvSpPr>
          <p:nvPr>
            <p:ph type="title"/>
          </p:nvPr>
        </p:nvSpPr>
        <p:spPr/>
        <p:txBody>
          <a:bodyPr/>
          <a:lstStyle/>
          <a:p>
            <a:pPr>
              <a:defRPr/>
            </a:pPr>
            <a:r>
              <a:rPr lang="en-US" dirty="0" smtClean="0">
                <a:solidFill>
                  <a:srgbClr val="FF0000"/>
                </a:solidFill>
              </a:rPr>
              <a:t>Scenario 2</a:t>
            </a:r>
            <a:r>
              <a:rPr lang="en-US" dirty="0" smtClean="0"/>
              <a:t>: Unit Wells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roadway" pitchFamily="82" charset="0"/>
              </a:rPr>
              <a:t>PROGRAMME</a:t>
            </a:r>
            <a:endParaRPr lang="en-US" dirty="0">
              <a:latin typeface="Broadway" pitchFamily="82"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p:txBody>
          <a:bodyPr/>
          <a:lstStyle/>
          <a:p>
            <a:pPr eaLnBrk="1" hangingPunct="1"/>
            <a:r>
              <a:rPr lang="en-US" dirty="0" smtClean="0"/>
              <a:t>WI: (interest x unit net acres)/unit gross acres </a:t>
            </a:r>
          </a:p>
          <a:p>
            <a:pPr lvl="1" eaLnBrk="1" hangingPunct="1"/>
            <a:r>
              <a:rPr lang="en-US" dirty="0" err="1" smtClean="0"/>
              <a:t>Frac</a:t>
            </a:r>
            <a:r>
              <a:rPr lang="en-US" dirty="0" smtClean="0"/>
              <a:t> Gas: (1.00 x 450)/600 = </a:t>
            </a:r>
            <a:r>
              <a:rPr lang="en-US" dirty="0" smtClean="0">
                <a:solidFill>
                  <a:srgbClr val="C00000"/>
                </a:solidFill>
              </a:rPr>
              <a:t>75% WI</a:t>
            </a:r>
          </a:p>
          <a:p>
            <a:pPr lvl="1" eaLnBrk="1" hangingPunct="1"/>
            <a:r>
              <a:rPr lang="en-US" dirty="0" smtClean="0"/>
              <a:t>S&amp;J Exploration: (1.00 x 150)/600 = </a:t>
            </a:r>
            <a:r>
              <a:rPr lang="en-US" dirty="0" smtClean="0">
                <a:solidFill>
                  <a:srgbClr val="C00000"/>
                </a:solidFill>
              </a:rPr>
              <a:t>25% WI</a:t>
            </a:r>
          </a:p>
          <a:p>
            <a:pPr lvl="1" eaLnBrk="1" hangingPunct="1"/>
            <a:endParaRPr lang="en-US" dirty="0" smtClean="0"/>
          </a:p>
          <a:p>
            <a:pPr eaLnBrk="1" hangingPunct="1"/>
            <a:r>
              <a:rPr lang="en-US" dirty="0" smtClean="0"/>
              <a:t>NRI: WI x (100% - royalty)</a:t>
            </a:r>
          </a:p>
          <a:p>
            <a:pPr lvl="1" eaLnBrk="1" hangingPunct="1"/>
            <a:r>
              <a:rPr lang="en-US" dirty="0" err="1" smtClean="0"/>
              <a:t>Frac</a:t>
            </a:r>
            <a:r>
              <a:rPr lang="en-US" dirty="0" smtClean="0"/>
              <a:t> Gas: </a:t>
            </a:r>
            <a:r>
              <a:rPr lang="en-US" dirty="0" smtClean="0">
                <a:solidFill>
                  <a:srgbClr val="C00000"/>
                </a:solidFill>
              </a:rPr>
              <a:t>.75 </a:t>
            </a:r>
            <a:r>
              <a:rPr lang="en-US" dirty="0" smtClean="0"/>
              <a:t>x (100% - 12.5%) = </a:t>
            </a:r>
            <a:r>
              <a:rPr lang="en-US" dirty="0" smtClean="0">
                <a:solidFill>
                  <a:srgbClr val="00B050"/>
                </a:solidFill>
              </a:rPr>
              <a:t>65.625% NRI</a:t>
            </a:r>
          </a:p>
          <a:p>
            <a:pPr lvl="1" eaLnBrk="1" hangingPunct="1"/>
            <a:r>
              <a:rPr lang="en-US" dirty="0" smtClean="0"/>
              <a:t>S&amp;J Exp.: </a:t>
            </a:r>
            <a:r>
              <a:rPr lang="en-US" dirty="0" smtClean="0">
                <a:solidFill>
                  <a:srgbClr val="C00000"/>
                </a:solidFill>
              </a:rPr>
              <a:t>.25 </a:t>
            </a:r>
            <a:r>
              <a:rPr lang="en-US" dirty="0" smtClean="0"/>
              <a:t>x (100% - 12.5%) = </a:t>
            </a:r>
            <a:r>
              <a:rPr lang="en-US" dirty="0" smtClean="0">
                <a:solidFill>
                  <a:srgbClr val="00B050"/>
                </a:solidFill>
              </a:rPr>
              <a:t>21.875%  NRI</a:t>
            </a:r>
          </a:p>
          <a:p>
            <a:endParaRPr lang="en-US" dirty="0" smtClean="0"/>
          </a:p>
        </p:txBody>
      </p:sp>
      <p:sp>
        <p:nvSpPr>
          <p:cNvPr id="3" name="Title 2"/>
          <p:cNvSpPr>
            <a:spLocks noGrp="1"/>
          </p:cNvSpPr>
          <p:nvPr>
            <p:ph type="title"/>
          </p:nvPr>
        </p:nvSpPr>
        <p:spPr/>
        <p:txBody>
          <a:bodyPr/>
          <a:lstStyle/>
          <a:p>
            <a:pPr>
              <a:defRPr/>
            </a:pPr>
            <a:r>
              <a:rPr lang="en-US" dirty="0" smtClean="0">
                <a:solidFill>
                  <a:srgbClr val="FF0000"/>
                </a:solidFill>
              </a:rPr>
              <a:t>Scenario 2</a:t>
            </a:r>
            <a:endParaRPr lang="en-US" dirty="0">
              <a:solidFill>
                <a:srgbClr val="FF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2400" dirty="0" smtClean="0">
                <a:solidFill>
                  <a:srgbClr val="0070C0"/>
                </a:solidFill>
              </a:rPr>
              <a:t>Apportion Lease </a:t>
            </a:r>
            <a:r>
              <a:rPr lang="en-US" sz="2400" dirty="0" smtClean="0"/>
              <a:t>x </a:t>
            </a:r>
            <a:r>
              <a:rPr lang="en-US" sz="2400" dirty="0" smtClean="0">
                <a:solidFill>
                  <a:srgbClr val="7030A0"/>
                </a:solidFill>
              </a:rPr>
              <a:t>Allocate Unit </a:t>
            </a:r>
            <a:r>
              <a:rPr lang="en-US" sz="2400" dirty="0" smtClean="0"/>
              <a:t>x</a:t>
            </a:r>
            <a:r>
              <a:rPr lang="en-US" sz="2400" dirty="0" smtClean="0">
                <a:solidFill>
                  <a:srgbClr val="7030A0"/>
                </a:solidFill>
              </a:rPr>
              <a:t> </a:t>
            </a:r>
            <a:r>
              <a:rPr lang="en-US" sz="2400" dirty="0" smtClean="0">
                <a:solidFill>
                  <a:srgbClr val="C00000"/>
                </a:solidFill>
              </a:rPr>
              <a:t>Royalty </a:t>
            </a:r>
            <a:r>
              <a:rPr lang="en-US" sz="2400" dirty="0" smtClean="0"/>
              <a:t>=</a:t>
            </a:r>
            <a:r>
              <a:rPr lang="en-US" sz="2400" dirty="0" smtClean="0">
                <a:solidFill>
                  <a:srgbClr val="C00000"/>
                </a:solidFill>
              </a:rPr>
              <a:t> </a:t>
            </a:r>
            <a:r>
              <a:rPr lang="en-US" sz="2400" dirty="0" smtClean="0">
                <a:solidFill>
                  <a:srgbClr val="00B050"/>
                </a:solidFill>
              </a:rPr>
              <a:t>NRI</a:t>
            </a:r>
          </a:p>
          <a:p>
            <a:pPr marL="365125" lvl="1" indent="-255588">
              <a:spcBef>
                <a:spcPts val="400"/>
              </a:spcBef>
              <a:buSzPct val="68000"/>
              <a:buNone/>
            </a:pPr>
            <a:r>
              <a:rPr lang="en-US" sz="2000" dirty="0" smtClean="0">
                <a:solidFill>
                  <a:srgbClr val="0070C0"/>
                </a:solidFill>
              </a:rPr>
              <a:t>(Party NA/Lease NA) </a:t>
            </a:r>
            <a:r>
              <a:rPr lang="en-US" sz="2000" dirty="0" smtClean="0"/>
              <a:t>x </a:t>
            </a:r>
            <a:r>
              <a:rPr lang="en-US" sz="2000" dirty="0" smtClean="0">
                <a:solidFill>
                  <a:srgbClr val="7030A0"/>
                </a:solidFill>
              </a:rPr>
              <a:t>Unit NA/Unit GA </a:t>
            </a:r>
            <a:r>
              <a:rPr lang="en-US" sz="2000" dirty="0" smtClean="0"/>
              <a:t>x </a:t>
            </a:r>
            <a:r>
              <a:rPr lang="en-US" sz="2000" dirty="0" smtClean="0">
                <a:solidFill>
                  <a:srgbClr val="C00000"/>
                </a:solidFill>
              </a:rPr>
              <a:t>Royalty</a:t>
            </a:r>
            <a:r>
              <a:rPr lang="en-US" sz="2000" dirty="0" smtClean="0"/>
              <a:t> = </a:t>
            </a:r>
            <a:r>
              <a:rPr lang="en-US" sz="2000" dirty="0" smtClean="0">
                <a:solidFill>
                  <a:srgbClr val="00B050"/>
                </a:solidFill>
              </a:rPr>
              <a:t>NRI</a:t>
            </a:r>
            <a:endParaRPr lang="en-US" dirty="0" smtClean="0">
              <a:solidFill>
                <a:srgbClr val="00B050"/>
              </a:solidFill>
            </a:endParaRPr>
          </a:p>
          <a:p>
            <a:pPr>
              <a:buNone/>
            </a:pPr>
            <a:endParaRPr lang="en-US" sz="2400" dirty="0" smtClean="0">
              <a:solidFill>
                <a:srgbClr val="00B050"/>
              </a:solidFill>
            </a:endParaRPr>
          </a:p>
          <a:p>
            <a:pPr eaLnBrk="1" hangingPunct="1">
              <a:defRPr/>
            </a:pPr>
            <a:r>
              <a:rPr lang="en-US" sz="2400" dirty="0" smtClean="0">
                <a:solidFill>
                  <a:srgbClr val="FF0000"/>
                </a:solidFill>
              </a:rPr>
              <a:t>UNIT: </a:t>
            </a:r>
            <a:r>
              <a:rPr lang="en-US" sz="2400" u="sng" dirty="0" smtClean="0"/>
              <a:t>600</a:t>
            </a:r>
            <a:r>
              <a:rPr lang="en-US" sz="2400" dirty="0" smtClean="0"/>
              <a:t> Unit Gross Acres (</a:t>
            </a:r>
            <a:r>
              <a:rPr lang="en-US" sz="2400" dirty="0" smtClean="0">
                <a:solidFill>
                  <a:srgbClr val="7030A0"/>
                </a:solidFill>
              </a:rPr>
              <a:t>UGA</a:t>
            </a:r>
            <a:r>
              <a:rPr lang="en-US" sz="2400" dirty="0" smtClean="0"/>
              <a:t>)</a:t>
            </a:r>
            <a:endParaRPr lang="en-US" sz="2400" dirty="0" smtClean="0">
              <a:solidFill>
                <a:srgbClr val="FF0000"/>
              </a:solidFill>
            </a:endParaRPr>
          </a:p>
          <a:p>
            <a:pPr eaLnBrk="1" hangingPunct="1">
              <a:defRPr/>
            </a:pPr>
            <a:r>
              <a:rPr lang="en-US" sz="2400" dirty="0" smtClean="0">
                <a:solidFill>
                  <a:srgbClr val="FF0000"/>
                </a:solidFill>
              </a:rPr>
              <a:t>FRAC GAS LEASES:</a:t>
            </a:r>
            <a:r>
              <a:rPr lang="en-US" sz="2400" dirty="0" smtClean="0"/>
              <a:t> </a:t>
            </a:r>
            <a:r>
              <a:rPr lang="en-US" sz="2400" u="sng" dirty="0" smtClean="0"/>
              <a:t>150</a:t>
            </a:r>
            <a:r>
              <a:rPr lang="en-US" sz="2400" dirty="0" smtClean="0"/>
              <a:t> Unit Net Acres each (</a:t>
            </a:r>
            <a:r>
              <a:rPr lang="en-US" sz="2400" dirty="0" smtClean="0">
                <a:solidFill>
                  <a:srgbClr val="7030A0"/>
                </a:solidFill>
              </a:rPr>
              <a:t>UNA</a:t>
            </a:r>
            <a:r>
              <a:rPr lang="en-US" sz="2400" dirty="0" smtClean="0"/>
              <a:t>)</a:t>
            </a:r>
          </a:p>
          <a:p>
            <a:pPr eaLnBrk="1" hangingPunct="1">
              <a:defRPr/>
            </a:pPr>
            <a:r>
              <a:rPr lang="en-US" dirty="0" smtClean="0"/>
              <a:t>Bob: </a:t>
            </a:r>
          </a:p>
          <a:p>
            <a:pPr lvl="1" eaLnBrk="1" hangingPunct="1">
              <a:defRPr/>
            </a:pPr>
            <a:r>
              <a:rPr lang="en-US" sz="2000" dirty="0" smtClean="0"/>
              <a:t>023456: </a:t>
            </a:r>
            <a:r>
              <a:rPr lang="en-US" sz="2000" dirty="0" smtClean="0">
                <a:solidFill>
                  <a:srgbClr val="0070C0"/>
                </a:solidFill>
              </a:rPr>
              <a:t>175 NA/175 NA </a:t>
            </a:r>
            <a:r>
              <a:rPr lang="en-US" sz="2000" dirty="0" smtClean="0"/>
              <a:t>x </a:t>
            </a:r>
            <a:r>
              <a:rPr lang="en-US" sz="2000" dirty="0" smtClean="0">
                <a:solidFill>
                  <a:srgbClr val="7030A0"/>
                </a:solidFill>
              </a:rPr>
              <a:t>150 UNA/600 UGA </a:t>
            </a:r>
            <a:r>
              <a:rPr lang="en-US" sz="2000" dirty="0" smtClean="0"/>
              <a:t>x </a:t>
            </a:r>
            <a:r>
              <a:rPr lang="en-US" sz="2000" dirty="0" smtClean="0">
                <a:solidFill>
                  <a:srgbClr val="C00000"/>
                </a:solidFill>
              </a:rPr>
              <a:t>1/8</a:t>
            </a:r>
            <a:r>
              <a:rPr lang="en-US" sz="2000" dirty="0" smtClean="0"/>
              <a:t> = </a:t>
            </a:r>
            <a:r>
              <a:rPr lang="en-US" sz="2000" dirty="0" smtClean="0">
                <a:solidFill>
                  <a:srgbClr val="00B050"/>
                </a:solidFill>
              </a:rPr>
              <a:t>NRI</a:t>
            </a:r>
          </a:p>
          <a:p>
            <a:pPr lvl="1" eaLnBrk="1" hangingPunct="1">
              <a:defRPr/>
            </a:pPr>
            <a:r>
              <a:rPr lang="en-US" sz="2000" dirty="0" smtClean="0"/>
              <a:t>              </a:t>
            </a:r>
            <a:r>
              <a:rPr lang="en-US" sz="2000" dirty="0" smtClean="0">
                <a:solidFill>
                  <a:srgbClr val="0070C0"/>
                </a:solidFill>
              </a:rPr>
              <a:t>1.0</a:t>
            </a:r>
            <a:r>
              <a:rPr lang="en-US" sz="2000" dirty="0" smtClean="0"/>
              <a:t> x </a:t>
            </a:r>
            <a:r>
              <a:rPr lang="en-US" sz="2000" dirty="0" smtClean="0">
                <a:solidFill>
                  <a:srgbClr val="7030A0"/>
                </a:solidFill>
              </a:rPr>
              <a:t>25% </a:t>
            </a:r>
            <a:r>
              <a:rPr lang="en-US" sz="2000" dirty="0" smtClean="0"/>
              <a:t>x </a:t>
            </a:r>
            <a:r>
              <a:rPr lang="en-US" sz="2000" dirty="0" smtClean="0">
                <a:solidFill>
                  <a:srgbClr val="C00000"/>
                </a:solidFill>
              </a:rPr>
              <a:t>1/8</a:t>
            </a:r>
            <a:r>
              <a:rPr lang="en-US" sz="2000" dirty="0" smtClean="0"/>
              <a:t> = </a:t>
            </a:r>
            <a:r>
              <a:rPr lang="en-US" sz="2000" dirty="0" smtClean="0">
                <a:solidFill>
                  <a:srgbClr val="00B050"/>
                </a:solidFill>
              </a:rPr>
              <a:t>3.125% NRI</a:t>
            </a:r>
          </a:p>
          <a:p>
            <a:pPr lvl="1" eaLnBrk="1" hangingPunct="1">
              <a:defRPr/>
            </a:pPr>
            <a:r>
              <a:rPr lang="en-US" sz="2000" dirty="0" smtClean="0"/>
              <a:t>034567: </a:t>
            </a:r>
            <a:r>
              <a:rPr lang="en-US" sz="2000" dirty="0" smtClean="0">
                <a:solidFill>
                  <a:srgbClr val="0070C0"/>
                </a:solidFill>
              </a:rPr>
              <a:t>150 NA/150 NA </a:t>
            </a:r>
            <a:r>
              <a:rPr lang="en-US" sz="2000" dirty="0" smtClean="0"/>
              <a:t>x </a:t>
            </a:r>
            <a:r>
              <a:rPr lang="en-US" sz="2000" dirty="0" smtClean="0">
                <a:solidFill>
                  <a:srgbClr val="7030A0"/>
                </a:solidFill>
              </a:rPr>
              <a:t>150 UNA/600 UGA </a:t>
            </a:r>
            <a:r>
              <a:rPr lang="en-US" sz="2000" dirty="0" smtClean="0"/>
              <a:t>x </a:t>
            </a:r>
            <a:r>
              <a:rPr lang="en-US" sz="2000" dirty="0" smtClean="0">
                <a:solidFill>
                  <a:srgbClr val="C00000"/>
                </a:solidFill>
              </a:rPr>
              <a:t>1/8</a:t>
            </a:r>
            <a:r>
              <a:rPr lang="en-US" sz="2000" dirty="0" smtClean="0"/>
              <a:t> = </a:t>
            </a:r>
            <a:r>
              <a:rPr lang="en-US" sz="2000" dirty="0" smtClean="0">
                <a:solidFill>
                  <a:srgbClr val="00B050"/>
                </a:solidFill>
              </a:rPr>
              <a:t>NRI</a:t>
            </a:r>
          </a:p>
          <a:p>
            <a:pPr lvl="1" eaLnBrk="1" hangingPunct="1">
              <a:defRPr/>
            </a:pPr>
            <a:r>
              <a:rPr lang="en-US" sz="2000" dirty="0" smtClean="0"/>
              <a:t>             </a:t>
            </a:r>
            <a:r>
              <a:rPr lang="en-US" sz="2000" dirty="0" smtClean="0">
                <a:solidFill>
                  <a:srgbClr val="0070C0"/>
                </a:solidFill>
              </a:rPr>
              <a:t> 1.0 </a:t>
            </a:r>
            <a:r>
              <a:rPr lang="en-US" sz="2000" dirty="0" smtClean="0"/>
              <a:t>x </a:t>
            </a:r>
            <a:r>
              <a:rPr lang="en-US" sz="2000" dirty="0" smtClean="0">
                <a:solidFill>
                  <a:srgbClr val="7030A0"/>
                </a:solidFill>
              </a:rPr>
              <a:t>25% </a:t>
            </a:r>
            <a:r>
              <a:rPr lang="en-US" sz="2000" dirty="0" smtClean="0"/>
              <a:t>x </a:t>
            </a:r>
            <a:r>
              <a:rPr lang="en-US" sz="2000" dirty="0" smtClean="0">
                <a:solidFill>
                  <a:srgbClr val="C00000"/>
                </a:solidFill>
              </a:rPr>
              <a:t>1/8</a:t>
            </a:r>
            <a:r>
              <a:rPr lang="en-US" sz="2000" dirty="0" smtClean="0"/>
              <a:t> = </a:t>
            </a:r>
            <a:r>
              <a:rPr lang="en-US" sz="2000" dirty="0" smtClean="0">
                <a:solidFill>
                  <a:srgbClr val="00B050"/>
                </a:solidFill>
              </a:rPr>
              <a:t>3.125% NRI</a:t>
            </a:r>
          </a:p>
          <a:p>
            <a:pPr lvl="1" eaLnBrk="1" hangingPunct="1">
              <a:defRPr/>
            </a:pPr>
            <a:r>
              <a:rPr lang="en-US" sz="2000" dirty="0" smtClean="0"/>
              <a:t>045678: 300 NA/300 NA x </a:t>
            </a:r>
            <a:r>
              <a:rPr lang="en-US" sz="2000" dirty="0" smtClean="0">
                <a:solidFill>
                  <a:srgbClr val="7030A0"/>
                </a:solidFill>
              </a:rPr>
              <a:t>150 UNA/600 UGA </a:t>
            </a:r>
            <a:r>
              <a:rPr lang="en-US" sz="2000" dirty="0" smtClean="0"/>
              <a:t>x </a:t>
            </a:r>
            <a:r>
              <a:rPr lang="en-US" sz="2000" dirty="0" smtClean="0">
                <a:solidFill>
                  <a:srgbClr val="C00000"/>
                </a:solidFill>
              </a:rPr>
              <a:t>1/8</a:t>
            </a:r>
            <a:r>
              <a:rPr lang="en-US" sz="2000" dirty="0" smtClean="0"/>
              <a:t> = </a:t>
            </a:r>
            <a:r>
              <a:rPr lang="en-US" sz="2000" dirty="0" smtClean="0">
                <a:solidFill>
                  <a:srgbClr val="00B050"/>
                </a:solidFill>
              </a:rPr>
              <a:t>NRI</a:t>
            </a:r>
          </a:p>
          <a:p>
            <a:pPr lvl="1" eaLnBrk="1" hangingPunct="1">
              <a:defRPr/>
            </a:pPr>
            <a:r>
              <a:rPr lang="en-US" sz="2000" dirty="0" smtClean="0"/>
              <a:t>              </a:t>
            </a:r>
            <a:r>
              <a:rPr lang="en-US" sz="2000" dirty="0" smtClean="0">
                <a:solidFill>
                  <a:srgbClr val="0070C0"/>
                </a:solidFill>
              </a:rPr>
              <a:t>1.0 </a:t>
            </a:r>
            <a:r>
              <a:rPr lang="en-US" sz="2000" dirty="0" smtClean="0"/>
              <a:t>x </a:t>
            </a:r>
            <a:r>
              <a:rPr lang="en-US" sz="2000" dirty="0" smtClean="0">
                <a:solidFill>
                  <a:srgbClr val="7030A0"/>
                </a:solidFill>
              </a:rPr>
              <a:t>25% </a:t>
            </a:r>
            <a:r>
              <a:rPr lang="en-US" sz="2000" dirty="0" smtClean="0"/>
              <a:t>x </a:t>
            </a:r>
            <a:r>
              <a:rPr lang="en-US" sz="2000" dirty="0" smtClean="0">
                <a:solidFill>
                  <a:srgbClr val="C00000"/>
                </a:solidFill>
              </a:rPr>
              <a:t>1/8</a:t>
            </a:r>
            <a:r>
              <a:rPr lang="en-US" sz="2000" dirty="0" smtClean="0"/>
              <a:t> = </a:t>
            </a:r>
            <a:r>
              <a:rPr lang="en-US" sz="2000" dirty="0" smtClean="0">
                <a:solidFill>
                  <a:srgbClr val="00B050"/>
                </a:solidFill>
              </a:rPr>
              <a:t>3.125% NRI</a:t>
            </a:r>
          </a:p>
          <a:p>
            <a:endParaRPr lang="en-US" dirty="0"/>
          </a:p>
        </p:txBody>
      </p:sp>
      <p:sp>
        <p:nvSpPr>
          <p:cNvPr id="3" name="Title 2"/>
          <p:cNvSpPr>
            <a:spLocks noGrp="1"/>
          </p:cNvSpPr>
          <p:nvPr>
            <p:ph type="title"/>
          </p:nvPr>
        </p:nvSpPr>
        <p:spPr/>
        <p:txBody>
          <a:bodyPr>
            <a:normAutofit fontScale="90000"/>
          </a:bodyPr>
          <a:lstStyle/>
          <a:p>
            <a:pPr algn="ctr"/>
            <a:r>
              <a:rPr lang="en-US" dirty="0" smtClean="0">
                <a:solidFill>
                  <a:srgbClr val="FF0000"/>
                </a:solidFill>
              </a:rPr>
              <a:t>Scenario 2</a:t>
            </a:r>
            <a:r>
              <a:rPr lang="en-US" dirty="0" smtClean="0"/>
              <a:t>: PA Royalty Owners</a:t>
            </a:r>
            <a:br>
              <a:rPr lang="en-US" dirty="0" smtClean="0"/>
            </a:br>
            <a:r>
              <a:rPr lang="en-US" dirty="0" smtClean="0">
                <a:solidFill>
                  <a:srgbClr val="00B050"/>
                </a:solidFill>
              </a:rPr>
              <a:t>UNIT WELL Tract 2</a:t>
            </a:r>
            <a:endParaRPr lang="en-US" dirty="0">
              <a:solidFill>
                <a:srgbClr val="00B05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95400"/>
            <a:ext cx="8229600" cy="4525962"/>
          </a:xfrm>
        </p:spPr>
        <p:txBody>
          <a:bodyPr/>
          <a:lstStyle/>
          <a:p>
            <a:pPr>
              <a:buNone/>
            </a:pPr>
            <a:r>
              <a:rPr lang="en-US" sz="2400" dirty="0" smtClean="0">
                <a:solidFill>
                  <a:srgbClr val="0070C0"/>
                </a:solidFill>
              </a:rPr>
              <a:t>Apportion Lease </a:t>
            </a:r>
            <a:r>
              <a:rPr lang="en-US" sz="2400" dirty="0" smtClean="0"/>
              <a:t>x </a:t>
            </a:r>
            <a:r>
              <a:rPr lang="en-US" sz="2400" dirty="0" smtClean="0">
                <a:solidFill>
                  <a:srgbClr val="7030A0"/>
                </a:solidFill>
              </a:rPr>
              <a:t>Allocate Unit </a:t>
            </a:r>
            <a:r>
              <a:rPr lang="en-US" sz="2400" dirty="0" smtClean="0"/>
              <a:t>x</a:t>
            </a:r>
            <a:r>
              <a:rPr lang="en-US" sz="2400" dirty="0" smtClean="0">
                <a:solidFill>
                  <a:srgbClr val="7030A0"/>
                </a:solidFill>
              </a:rPr>
              <a:t> </a:t>
            </a:r>
            <a:r>
              <a:rPr lang="en-US" sz="2400" dirty="0" smtClean="0">
                <a:solidFill>
                  <a:srgbClr val="C00000"/>
                </a:solidFill>
              </a:rPr>
              <a:t>Royalty </a:t>
            </a:r>
            <a:r>
              <a:rPr lang="en-US" sz="2400" dirty="0" smtClean="0"/>
              <a:t>=</a:t>
            </a:r>
            <a:r>
              <a:rPr lang="en-US" sz="2400" dirty="0" smtClean="0">
                <a:solidFill>
                  <a:srgbClr val="C00000"/>
                </a:solidFill>
              </a:rPr>
              <a:t> </a:t>
            </a:r>
            <a:r>
              <a:rPr lang="en-US" sz="2400" dirty="0" smtClean="0">
                <a:solidFill>
                  <a:srgbClr val="00B050"/>
                </a:solidFill>
              </a:rPr>
              <a:t>NRI</a:t>
            </a:r>
          </a:p>
          <a:p>
            <a:pPr marL="365125" lvl="1" indent="-255588">
              <a:spcBef>
                <a:spcPts val="400"/>
              </a:spcBef>
              <a:buSzPct val="68000"/>
              <a:buNone/>
            </a:pPr>
            <a:r>
              <a:rPr lang="en-US" sz="2000" dirty="0" smtClean="0">
                <a:solidFill>
                  <a:srgbClr val="0070C0"/>
                </a:solidFill>
              </a:rPr>
              <a:t>(Party NA/Lease NA) </a:t>
            </a:r>
            <a:r>
              <a:rPr lang="en-US" sz="2000" dirty="0" smtClean="0"/>
              <a:t>x </a:t>
            </a:r>
            <a:r>
              <a:rPr lang="en-US" sz="2000" dirty="0" smtClean="0">
                <a:solidFill>
                  <a:srgbClr val="7030A0"/>
                </a:solidFill>
              </a:rPr>
              <a:t>Unit NA/Unit GA </a:t>
            </a:r>
            <a:r>
              <a:rPr lang="en-US" sz="2000" dirty="0" smtClean="0"/>
              <a:t>x </a:t>
            </a:r>
            <a:r>
              <a:rPr lang="en-US" sz="2000" dirty="0" smtClean="0">
                <a:solidFill>
                  <a:srgbClr val="C00000"/>
                </a:solidFill>
              </a:rPr>
              <a:t>Royalty</a:t>
            </a:r>
            <a:r>
              <a:rPr lang="en-US" sz="2000" dirty="0" smtClean="0"/>
              <a:t> = </a:t>
            </a:r>
            <a:r>
              <a:rPr lang="en-US" sz="2000" dirty="0" smtClean="0">
                <a:solidFill>
                  <a:srgbClr val="00B050"/>
                </a:solidFill>
              </a:rPr>
              <a:t>NRI</a:t>
            </a:r>
            <a:endParaRPr lang="en-US" dirty="0" smtClean="0">
              <a:solidFill>
                <a:srgbClr val="00B050"/>
              </a:solidFill>
            </a:endParaRPr>
          </a:p>
          <a:p>
            <a:pPr>
              <a:buNone/>
            </a:pPr>
            <a:endParaRPr lang="en-US" sz="2400" dirty="0" smtClean="0">
              <a:solidFill>
                <a:srgbClr val="00B050"/>
              </a:solidFill>
            </a:endParaRPr>
          </a:p>
          <a:p>
            <a:pPr marL="365125" lvl="1" indent="-255588">
              <a:spcBef>
                <a:spcPts val="400"/>
              </a:spcBef>
              <a:buSzPct val="68000"/>
              <a:buNone/>
            </a:pPr>
            <a:r>
              <a:rPr lang="en-US" sz="2000" b="1" dirty="0" smtClean="0"/>
              <a:t>NOTE</a:t>
            </a:r>
            <a:r>
              <a:rPr lang="en-US" sz="2000" dirty="0" smtClean="0"/>
              <a:t>: Tract 3 isn’t in the unit, but is apportioned royalty in PA.</a:t>
            </a:r>
          </a:p>
          <a:p>
            <a:pPr>
              <a:buNone/>
            </a:pPr>
            <a:endParaRPr lang="en-US" sz="2400" dirty="0" smtClean="0">
              <a:solidFill>
                <a:srgbClr val="00B050"/>
              </a:solidFill>
            </a:endParaRPr>
          </a:p>
          <a:p>
            <a:pPr eaLnBrk="1" hangingPunct="1">
              <a:defRPr/>
            </a:pPr>
            <a:r>
              <a:rPr lang="en-US" sz="2200" dirty="0" smtClean="0">
                <a:solidFill>
                  <a:srgbClr val="FF0000"/>
                </a:solidFill>
              </a:rPr>
              <a:t>UNIT: </a:t>
            </a:r>
            <a:r>
              <a:rPr lang="en-US" sz="2200" u="sng" dirty="0" smtClean="0"/>
              <a:t>600</a:t>
            </a:r>
            <a:r>
              <a:rPr lang="en-US" sz="2200" dirty="0" smtClean="0"/>
              <a:t> Unit Gross Acres (</a:t>
            </a:r>
            <a:r>
              <a:rPr lang="en-US" sz="2200" dirty="0" smtClean="0">
                <a:solidFill>
                  <a:srgbClr val="7030A0"/>
                </a:solidFill>
              </a:rPr>
              <a:t>UGA</a:t>
            </a:r>
            <a:r>
              <a:rPr lang="en-US" sz="2200" dirty="0" smtClean="0"/>
              <a:t>)</a:t>
            </a:r>
            <a:endParaRPr lang="en-US" sz="2200" dirty="0" smtClean="0">
              <a:solidFill>
                <a:srgbClr val="FF0000"/>
              </a:solidFill>
            </a:endParaRPr>
          </a:p>
          <a:p>
            <a:pPr eaLnBrk="1" hangingPunct="1">
              <a:defRPr/>
            </a:pPr>
            <a:r>
              <a:rPr lang="en-US" sz="2200" dirty="0" smtClean="0">
                <a:solidFill>
                  <a:srgbClr val="FF0000"/>
                </a:solidFill>
              </a:rPr>
              <a:t>S&amp;J EXP. LEASE (012345):</a:t>
            </a:r>
            <a:r>
              <a:rPr lang="en-US" sz="2200" dirty="0" smtClean="0"/>
              <a:t> </a:t>
            </a:r>
            <a:r>
              <a:rPr lang="en-US" sz="2200" u="sng" dirty="0" smtClean="0"/>
              <a:t>150</a:t>
            </a:r>
            <a:r>
              <a:rPr lang="en-US" sz="2200" dirty="0" smtClean="0"/>
              <a:t> Unit Net Acres (</a:t>
            </a:r>
            <a:r>
              <a:rPr lang="en-US" sz="2200" dirty="0" smtClean="0">
                <a:solidFill>
                  <a:srgbClr val="7030A0"/>
                </a:solidFill>
              </a:rPr>
              <a:t>UNA</a:t>
            </a:r>
            <a:r>
              <a:rPr lang="en-US" sz="2200" dirty="0" smtClean="0"/>
              <a:t>)</a:t>
            </a:r>
          </a:p>
          <a:p>
            <a:pPr lvl="1" eaLnBrk="1" hangingPunct="1">
              <a:defRPr/>
            </a:pPr>
            <a:endParaRPr lang="en-US" sz="2000" dirty="0" smtClean="0"/>
          </a:p>
          <a:p>
            <a:pPr eaLnBrk="1" hangingPunct="1">
              <a:defRPr/>
            </a:pPr>
            <a:r>
              <a:rPr lang="en-US" sz="2400" dirty="0" smtClean="0"/>
              <a:t>Bill: 50% tracts 1, 2 &amp; 3</a:t>
            </a:r>
          </a:p>
          <a:p>
            <a:pPr lvl="1" eaLnBrk="1" hangingPunct="1">
              <a:defRPr/>
            </a:pPr>
            <a:r>
              <a:rPr lang="en-US" sz="2000" dirty="0" smtClean="0">
                <a:solidFill>
                  <a:srgbClr val="0070C0"/>
                </a:solidFill>
              </a:rPr>
              <a:t>[(.5 x 200)/200 NA] </a:t>
            </a:r>
            <a:r>
              <a:rPr lang="en-US" sz="2000" dirty="0" smtClean="0"/>
              <a:t>x </a:t>
            </a:r>
            <a:r>
              <a:rPr lang="en-US" sz="2000" dirty="0" smtClean="0">
                <a:solidFill>
                  <a:srgbClr val="7030A0"/>
                </a:solidFill>
              </a:rPr>
              <a:t>(150 UNA/600 UGA) </a:t>
            </a:r>
            <a:r>
              <a:rPr lang="en-US" sz="2000" dirty="0" smtClean="0"/>
              <a:t>x </a:t>
            </a:r>
            <a:r>
              <a:rPr lang="en-US" sz="2000" dirty="0" smtClean="0">
                <a:solidFill>
                  <a:srgbClr val="C00000"/>
                </a:solidFill>
              </a:rPr>
              <a:t>1/8</a:t>
            </a:r>
            <a:r>
              <a:rPr lang="en-US" sz="2000" dirty="0" smtClean="0"/>
              <a:t> = </a:t>
            </a:r>
            <a:r>
              <a:rPr lang="en-US" sz="2000" dirty="0" smtClean="0">
                <a:solidFill>
                  <a:srgbClr val="00B050"/>
                </a:solidFill>
              </a:rPr>
              <a:t>NRI</a:t>
            </a:r>
          </a:p>
          <a:p>
            <a:pPr lvl="1" eaLnBrk="1" hangingPunct="1">
              <a:defRPr/>
            </a:pPr>
            <a:r>
              <a:rPr lang="en-US" sz="2000" dirty="0" smtClean="0">
                <a:solidFill>
                  <a:srgbClr val="0070C0"/>
                </a:solidFill>
              </a:rPr>
              <a:t>100/200</a:t>
            </a:r>
            <a:r>
              <a:rPr lang="en-US" sz="2000" dirty="0" smtClean="0"/>
              <a:t> x </a:t>
            </a:r>
            <a:r>
              <a:rPr lang="en-US" sz="2000" dirty="0" smtClean="0">
                <a:solidFill>
                  <a:srgbClr val="7030A0"/>
                </a:solidFill>
              </a:rPr>
              <a:t>.25 </a:t>
            </a:r>
            <a:r>
              <a:rPr lang="en-US" sz="2000" dirty="0" smtClean="0"/>
              <a:t>x </a:t>
            </a:r>
            <a:r>
              <a:rPr lang="en-US" sz="2000" dirty="0" smtClean="0">
                <a:solidFill>
                  <a:srgbClr val="C00000"/>
                </a:solidFill>
              </a:rPr>
              <a:t>1/8</a:t>
            </a:r>
            <a:r>
              <a:rPr lang="en-US" sz="2000" dirty="0" smtClean="0"/>
              <a:t> = </a:t>
            </a:r>
            <a:r>
              <a:rPr lang="en-US" sz="2000" dirty="0" smtClean="0">
                <a:solidFill>
                  <a:srgbClr val="00B050"/>
                </a:solidFill>
              </a:rPr>
              <a:t>1.5625% NRI</a:t>
            </a:r>
          </a:p>
          <a:p>
            <a:pPr lvl="2" eaLnBrk="1" hangingPunct="1">
              <a:defRPr/>
            </a:pPr>
            <a:endParaRPr lang="en-US" sz="1800" dirty="0" smtClean="0"/>
          </a:p>
          <a:p>
            <a:pPr>
              <a:defRPr/>
            </a:pPr>
            <a:endParaRPr lang="en-US" dirty="0" smtClean="0"/>
          </a:p>
          <a:p>
            <a:pPr>
              <a:defRPr/>
            </a:pPr>
            <a:endParaRPr lang="en-US" dirty="0"/>
          </a:p>
        </p:txBody>
      </p:sp>
      <p:sp>
        <p:nvSpPr>
          <p:cNvPr id="3" name="Title 2"/>
          <p:cNvSpPr>
            <a:spLocks noGrp="1"/>
          </p:cNvSpPr>
          <p:nvPr>
            <p:ph type="title"/>
          </p:nvPr>
        </p:nvSpPr>
        <p:spPr/>
        <p:txBody>
          <a:bodyPr>
            <a:normAutofit/>
          </a:bodyPr>
          <a:lstStyle/>
          <a:p>
            <a:pPr algn="ctr">
              <a:defRPr/>
            </a:pPr>
            <a:r>
              <a:rPr lang="en-US" sz="3200" dirty="0" smtClean="0">
                <a:solidFill>
                  <a:srgbClr val="FF0000"/>
                </a:solidFill>
              </a:rPr>
              <a:t>Scenario 2</a:t>
            </a:r>
            <a:r>
              <a:rPr lang="en-US" sz="3200" dirty="0" smtClean="0"/>
              <a:t>: PA Royalty Owners</a:t>
            </a:r>
            <a:br>
              <a:rPr lang="en-US" sz="3200" dirty="0" smtClean="0"/>
            </a:br>
            <a:r>
              <a:rPr lang="en-US" sz="3200" dirty="0" smtClean="0">
                <a:solidFill>
                  <a:srgbClr val="00B050"/>
                </a:solidFill>
              </a:rPr>
              <a:t>UNIT WELL Tract 2</a:t>
            </a:r>
            <a:endParaRPr lang="en-US" sz="32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19200"/>
            <a:ext cx="8229600" cy="4525962"/>
          </a:xfrm>
        </p:spPr>
        <p:txBody>
          <a:bodyPr/>
          <a:lstStyle/>
          <a:p>
            <a:pPr>
              <a:buNone/>
            </a:pPr>
            <a:r>
              <a:rPr lang="en-US" sz="2400" dirty="0" smtClean="0">
                <a:solidFill>
                  <a:srgbClr val="0070C0"/>
                </a:solidFill>
              </a:rPr>
              <a:t>Apportion Lease </a:t>
            </a:r>
            <a:r>
              <a:rPr lang="en-US" sz="2400" dirty="0" smtClean="0"/>
              <a:t>x </a:t>
            </a:r>
            <a:r>
              <a:rPr lang="en-US" sz="2400" dirty="0" smtClean="0">
                <a:solidFill>
                  <a:srgbClr val="7030A0"/>
                </a:solidFill>
              </a:rPr>
              <a:t>Allocate Unit </a:t>
            </a:r>
            <a:r>
              <a:rPr lang="en-US" sz="2400" dirty="0" smtClean="0"/>
              <a:t>x</a:t>
            </a:r>
            <a:r>
              <a:rPr lang="en-US" sz="2400" dirty="0" smtClean="0">
                <a:solidFill>
                  <a:srgbClr val="7030A0"/>
                </a:solidFill>
              </a:rPr>
              <a:t> </a:t>
            </a:r>
            <a:r>
              <a:rPr lang="en-US" sz="2400" dirty="0" smtClean="0">
                <a:solidFill>
                  <a:srgbClr val="C00000"/>
                </a:solidFill>
              </a:rPr>
              <a:t>Royalty </a:t>
            </a:r>
            <a:r>
              <a:rPr lang="en-US" sz="2400" dirty="0" smtClean="0"/>
              <a:t>=</a:t>
            </a:r>
            <a:r>
              <a:rPr lang="en-US" sz="2400" dirty="0" smtClean="0">
                <a:solidFill>
                  <a:srgbClr val="C00000"/>
                </a:solidFill>
              </a:rPr>
              <a:t> </a:t>
            </a:r>
            <a:r>
              <a:rPr lang="en-US" sz="2400" dirty="0" smtClean="0">
                <a:solidFill>
                  <a:srgbClr val="00B050"/>
                </a:solidFill>
              </a:rPr>
              <a:t>NRI</a:t>
            </a:r>
          </a:p>
          <a:p>
            <a:pPr marL="365125" lvl="1" indent="-255588">
              <a:spcBef>
                <a:spcPts val="400"/>
              </a:spcBef>
              <a:buSzPct val="68000"/>
              <a:buNone/>
            </a:pPr>
            <a:r>
              <a:rPr lang="en-US" sz="2000" dirty="0" smtClean="0">
                <a:solidFill>
                  <a:srgbClr val="0070C0"/>
                </a:solidFill>
              </a:rPr>
              <a:t>(Party NA/Lease NA) </a:t>
            </a:r>
            <a:r>
              <a:rPr lang="en-US" sz="2000" dirty="0" smtClean="0"/>
              <a:t>x </a:t>
            </a:r>
            <a:r>
              <a:rPr lang="en-US" sz="2000" dirty="0" smtClean="0">
                <a:solidFill>
                  <a:srgbClr val="7030A0"/>
                </a:solidFill>
              </a:rPr>
              <a:t>Unit NA/Unit GA </a:t>
            </a:r>
            <a:r>
              <a:rPr lang="en-US" sz="2000" dirty="0" smtClean="0"/>
              <a:t>x </a:t>
            </a:r>
            <a:r>
              <a:rPr lang="en-US" sz="2000" dirty="0" smtClean="0">
                <a:solidFill>
                  <a:srgbClr val="C00000"/>
                </a:solidFill>
              </a:rPr>
              <a:t>Royalty</a:t>
            </a:r>
            <a:r>
              <a:rPr lang="en-US" sz="2000" dirty="0" smtClean="0"/>
              <a:t> = </a:t>
            </a:r>
            <a:r>
              <a:rPr lang="en-US" sz="2000" dirty="0" smtClean="0">
                <a:solidFill>
                  <a:srgbClr val="00B050"/>
                </a:solidFill>
              </a:rPr>
              <a:t>NRI</a:t>
            </a:r>
            <a:endParaRPr lang="en-US" dirty="0" smtClean="0">
              <a:solidFill>
                <a:srgbClr val="00B050"/>
              </a:solidFill>
            </a:endParaRPr>
          </a:p>
          <a:p>
            <a:pPr>
              <a:buNone/>
            </a:pPr>
            <a:endParaRPr lang="en-US" sz="2400" dirty="0" smtClean="0">
              <a:solidFill>
                <a:srgbClr val="00B050"/>
              </a:solidFill>
            </a:endParaRPr>
          </a:p>
          <a:p>
            <a:pPr eaLnBrk="1" hangingPunct="1">
              <a:defRPr/>
            </a:pPr>
            <a:r>
              <a:rPr lang="en-US" sz="2200" dirty="0" smtClean="0">
                <a:solidFill>
                  <a:srgbClr val="FF0000"/>
                </a:solidFill>
              </a:rPr>
              <a:t>UNIT: </a:t>
            </a:r>
            <a:r>
              <a:rPr lang="en-US" sz="2200" u="sng" dirty="0" smtClean="0"/>
              <a:t>600</a:t>
            </a:r>
            <a:r>
              <a:rPr lang="en-US" sz="2200" dirty="0" smtClean="0"/>
              <a:t> Unit Gross Acres (</a:t>
            </a:r>
            <a:r>
              <a:rPr lang="en-US" sz="2200" dirty="0" smtClean="0">
                <a:solidFill>
                  <a:srgbClr val="7030A0"/>
                </a:solidFill>
              </a:rPr>
              <a:t>UGA</a:t>
            </a:r>
            <a:r>
              <a:rPr lang="en-US" sz="2200" dirty="0" smtClean="0"/>
              <a:t>)</a:t>
            </a:r>
            <a:endParaRPr lang="en-US" sz="2200" dirty="0" smtClean="0">
              <a:solidFill>
                <a:srgbClr val="FF0000"/>
              </a:solidFill>
            </a:endParaRPr>
          </a:p>
          <a:p>
            <a:pPr eaLnBrk="1" hangingPunct="1">
              <a:defRPr/>
            </a:pPr>
            <a:r>
              <a:rPr lang="en-US" sz="2200" dirty="0" smtClean="0">
                <a:solidFill>
                  <a:srgbClr val="FF0000"/>
                </a:solidFill>
              </a:rPr>
              <a:t>S&amp;J EXP. LEASE (012345):</a:t>
            </a:r>
            <a:r>
              <a:rPr lang="en-US" sz="2200" dirty="0" smtClean="0"/>
              <a:t> </a:t>
            </a:r>
            <a:r>
              <a:rPr lang="en-US" sz="2200" u="sng" dirty="0" smtClean="0"/>
              <a:t>150</a:t>
            </a:r>
            <a:r>
              <a:rPr lang="en-US" sz="2200" dirty="0" smtClean="0"/>
              <a:t> Unit Net Acres (</a:t>
            </a:r>
            <a:r>
              <a:rPr lang="en-US" sz="2200" dirty="0" smtClean="0">
                <a:solidFill>
                  <a:srgbClr val="7030A0"/>
                </a:solidFill>
              </a:rPr>
              <a:t>UNA</a:t>
            </a:r>
            <a:r>
              <a:rPr lang="en-US" sz="2200" dirty="0" smtClean="0"/>
              <a:t>)</a:t>
            </a:r>
          </a:p>
          <a:p>
            <a:pPr eaLnBrk="1" hangingPunct="1">
              <a:defRPr/>
            </a:pPr>
            <a:r>
              <a:rPr lang="en-US" sz="2400" dirty="0" smtClean="0"/>
              <a:t>Russ: 25% tracts 1 &amp; 2</a:t>
            </a:r>
          </a:p>
          <a:p>
            <a:pPr lvl="1" eaLnBrk="1" hangingPunct="1">
              <a:defRPr/>
            </a:pPr>
            <a:r>
              <a:rPr lang="en-US" sz="1600" dirty="0" smtClean="0">
                <a:solidFill>
                  <a:srgbClr val="0070C0"/>
                </a:solidFill>
              </a:rPr>
              <a:t>[(</a:t>
            </a:r>
            <a:r>
              <a:rPr lang="en-US" sz="1600" i="1" dirty="0" smtClean="0">
                <a:solidFill>
                  <a:srgbClr val="0070C0"/>
                </a:solidFill>
              </a:rPr>
              <a:t>TR 1 </a:t>
            </a:r>
            <a:r>
              <a:rPr lang="en-US" sz="1600" dirty="0" smtClean="0">
                <a:solidFill>
                  <a:srgbClr val="0070C0"/>
                </a:solidFill>
              </a:rPr>
              <a:t>.25 x 50 NA) + (</a:t>
            </a:r>
            <a:r>
              <a:rPr lang="en-US" sz="1600" i="1" dirty="0" smtClean="0">
                <a:solidFill>
                  <a:srgbClr val="0070C0"/>
                </a:solidFill>
              </a:rPr>
              <a:t>TR 2 </a:t>
            </a:r>
            <a:r>
              <a:rPr lang="en-US" sz="1600" dirty="0" smtClean="0">
                <a:solidFill>
                  <a:srgbClr val="0070C0"/>
                </a:solidFill>
              </a:rPr>
              <a:t>.25 x 100 NA)]/200 NA] </a:t>
            </a:r>
            <a:r>
              <a:rPr lang="en-US" sz="1600" dirty="0" smtClean="0"/>
              <a:t>x </a:t>
            </a:r>
            <a:r>
              <a:rPr lang="en-US" sz="1600" dirty="0" smtClean="0">
                <a:solidFill>
                  <a:srgbClr val="7030A0"/>
                </a:solidFill>
              </a:rPr>
              <a:t>(150 UNA/600 UGA) </a:t>
            </a:r>
            <a:r>
              <a:rPr lang="en-US" sz="1600" dirty="0" smtClean="0"/>
              <a:t>x </a:t>
            </a:r>
            <a:r>
              <a:rPr lang="en-US" sz="1600" dirty="0" smtClean="0">
                <a:solidFill>
                  <a:srgbClr val="C00000"/>
                </a:solidFill>
              </a:rPr>
              <a:t>1/8</a:t>
            </a:r>
            <a:r>
              <a:rPr lang="en-US" sz="1600" dirty="0" smtClean="0"/>
              <a:t> = </a:t>
            </a:r>
            <a:r>
              <a:rPr lang="en-US" sz="1600" dirty="0" smtClean="0">
                <a:solidFill>
                  <a:srgbClr val="00B050"/>
                </a:solidFill>
              </a:rPr>
              <a:t>NRI</a:t>
            </a:r>
          </a:p>
          <a:p>
            <a:pPr lvl="1" eaLnBrk="1" hangingPunct="1">
              <a:defRPr/>
            </a:pPr>
            <a:r>
              <a:rPr lang="en-US" sz="2000" dirty="0" smtClean="0">
                <a:solidFill>
                  <a:srgbClr val="0070C0"/>
                </a:solidFill>
              </a:rPr>
              <a:t>(12.5 + 25)/200 </a:t>
            </a:r>
            <a:r>
              <a:rPr lang="en-US" sz="2000" dirty="0" smtClean="0"/>
              <a:t>x</a:t>
            </a:r>
            <a:r>
              <a:rPr lang="en-US" sz="2000" dirty="0" smtClean="0">
                <a:solidFill>
                  <a:srgbClr val="7030A0"/>
                </a:solidFill>
              </a:rPr>
              <a:t> .25 </a:t>
            </a:r>
            <a:r>
              <a:rPr lang="en-US" sz="2000" dirty="0" smtClean="0"/>
              <a:t>x </a:t>
            </a:r>
            <a:r>
              <a:rPr lang="en-US" sz="2000" dirty="0" smtClean="0">
                <a:solidFill>
                  <a:srgbClr val="C00000"/>
                </a:solidFill>
              </a:rPr>
              <a:t>1/8</a:t>
            </a:r>
            <a:r>
              <a:rPr lang="en-US" sz="2000" dirty="0" smtClean="0"/>
              <a:t> = </a:t>
            </a:r>
            <a:r>
              <a:rPr lang="en-US" sz="2000" dirty="0" smtClean="0">
                <a:solidFill>
                  <a:srgbClr val="00B050"/>
                </a:solidFill>
              </a:rPr>
              <a:t>.5859375% NRI</a:t>
            </a:r>
          </a:p>
          <a:p>
            <a:pPr lvl="1" eaLnBrk="1" hangingPunct="1">
              <a:defRPr/>
            </a:pPr>
            <a:endParaRPr lang="en-US" sz="2000" dirty="0" smtClean="0"/>
          </a:p>
          <a:p>
            <a:pPr eaLnBrk="1" hangingPunct="1">
              <a:defRPr/>
            </a:pPr>
            <a:r>
              <a:rPr lang="en-US" sz="2400" dirty="0" smtClean="0"/>
              <a:t>Jim: 25% tracts 2 &amp; 3</a:t>
            </a:r>
          </a:p>
          <a:p>
            <a:pPr lvl="1" eaLnBrk="1" hangingPunct="1">
              <a:defRPr/>
            </a:pPr>
            <a:r>
              <a:rPr lang="en-US" sz="1600" dirty="0" smtClean="0">
                <a:solidFill>
                  <a:srgbClr val="0070C0"/>
                </a:solidFill>
              </a:rPr>
              <a:t>[(</a:t>
            </a:r>
            <a:r>
              <a:rPr lang="en-US" sz="1600" i="1" dirty="0" smtClean="0">
                <a:solidFill>
                  <a:srgbClr val="0070C0"/>
                </a:solidFill>
              </a:rPr>
              <a:t>TR  2 </a:t>
            </a:r>
            <a:r>
              <a:rPr lang="en-US" sz="1600" dirty="0" smtClean="0">
                <a:solidFill>
                  <a:srgbClr val="0070C0"/>
                </a:solidFill>
              </a:rPr>
              <a:t>.25 x 100 NA) + (</a:t>
            </a:r>
            <a:r>
              <a:rPr lang="en-US" sz="1600" i="1" dirty="0" smtClean="0">
                <a:solidFill>
                  <a:srgbClr val="0070C0"/>
                </a:solidFill>
              </a:rPr>
              <a:t>TR 3 </a:t>
            </a:r>
            <a:r>
              <a:rPr lang="en-US" sz="1600" dirty="0" smtClean="0">
                <a:solidFill>
                  <a:srgbClr val="0070C0"/>
                </a:solidFill>
              </a:rPr>
              <a:t>.25 x 50 NA)]/200 NA] </a:t>
            </a:r>
            <a:r>
              <a:rPr lang="en-US" sz="1600" dirty="0" smtClean="0">
                <a:solidFill>
                  <a:srgbClr val="7030A0"/>
                </a:solidFill>
              </a:rPr>
              <a:t>x (150 UNA/600 UGA) </a:t>
            </a:r>
            <a:r>
              <a:rPr lang="en-US" sz="1600" dirty="0" smtClean="0"/>
              <a:t>x </a:t>
            </a:r>
            <a:r>
              <a:rPr lang="en-US" sz="1600" dirty="0" smtClean="0">
                <a:solidFill>
                  <a:srgbClr val="C00000"/>
                </a:solidFill>
              </a:rPr>
              <a:t>1/8</a:t>
            </a:r>
            <a:r>
              <a:rPr lang="en-US" sz="1600" dirty="0" smtClean="0"/>
              <a:t> = </a:t>
            </a:r>
            <a:r>
              <a:rPr lang="en-US" sz="1600" dirty="0" smtClean="0">
                <a:solidFill>
                  <a:srgbClr val="00B050"/>
                </a:solidFill>
              </a:rPr>
              <a:t>NRI</a:t>
            </a:r>
          </a:p>
          <a:p>
            <a:pPr lvl="1" eaLnBrk="1" hangingPunct="1">
              <a:defRPr/>
            </a:pPr>
            <a:r>
              <a:rPr lang="en-US" sz="2000" dirty="0" smtClean="0">
                <a:solidFill>
                  <a:srgbClr val="0070C0"/>
                </a:solidFill>
              </a:rPr>
              <a:t>(25 + 12.5)/200 </a:t>
            </a:r>
            <a:r>
              <a:rPr lang="en-US" sz="2000" dirty="0" smtClean="0"/>
              <a:t>x </a:t>
            </a:r>
            <a:r>
              <a:rPr lang="en-US" sz="2000" dirty="0" smtClean="0">
                <a:solidFill>
                  <a:srgbClr val="7030A0"/>
                </a:solidFill>
              </a:rPr>
              <a:t>.25 </a:t>
            </a:r>
            <a:r>
              <a:rPr lang="en-US" sz="2000" dirty="0" smtClean="0"/>
              <a:t>x </a:t>
            </a:r>
            <a:r>
              <a:rPr lang="en-US" sz="2000" dirty="0" smtClean="0">
                <a:solidFill>
                  <a:srgbClr val="C00000"/>
                </a:solidFill>
              </a:rPr>
              <a:t>1/8</a:t>
            </a:r>
            <a:r>
              <a:rPr lang="en-US" sz="2000" dirty="0" smtClean="0"/>
              <a:t> = </a:t>
            </a:r>
            <a:r>
              <a:rPr lang="en-US" sz="2000" dirty="0" smtClean="0">
                <a:solidFill>
                  <a:srgbClr val="00B050"/>
                </a:solidFill>
              </a:rPr>
              <a:t>.5859375% NRI</a:t>
            </a:r>
          </a:p>
          <a:p>
            <a:endParaRPr lang="en-US" dirty="0"/>
          </a:p>
        </p:txBody>
      </p:sp>
      <p:sp>
        <p:nvSpPr>
          <p:cNvPr id="3" name="Title 2"/>
          <p:cNvSpPr>
            <a:spLocks noGrp="1"/>
          </p:cNvSpPr>
          <p:nvPr>
            <p:ph type="title"/>
          </p:nvPr>
        </p:nvSpPr>
        <p:spPr>
          <a:xfrm>
            <a:off x="457200" y="274638"/>
            <a:ext cx="8229600" cy="944562"/>
          </a:xfrm>
        </p:spPr>
        <p:txBody>
          <a:bodyPr>
            <a:normAutofit fontScale="90000"/>
          </a:bodyPr>
          <a:lstStyle/>
          <a:p>
            <a:pPr algn="ctr"/>
            <a:r>
              <a:rPr lang="en-US" sz="4400" dirty="0" smtClean="0">
                <a:solidFill>
                  <a:srgbClr val="FF0000"/>
                </a:solidFill>
              </a:rPr>
              <a:t>Scenario 2</a:t>
            </a:r>
            <a:r>
              <a:rPr lang="en-US" sz="4400" dirty="0" smtClean="0"/>
              <a:t>: PA Royalty Owners</a:t>
            </a:r>
            <a:br>
              <a:rPr lang="en-US" sz="4400" dirty="0" smtClean="0"/>
            </a:br>
            <a:r>
              <a:rPr lang="en-US" sz="4400" dirty="0" smtClean="0">
                <a:solidFill>
                  <a:srgbClr val="00B050"/>
                </a:solidFill>
              </a:rPr>
              <a:t>UNIT WELL Tract 2</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95400"/>
            <a:ext cx="8229600" cy="5029200"/>
          </a:xfrm>
        </p:spPr>
        <p:txBody>
          <a:bodyPr/>
          <a:lstStyle/>
          <a:p>
            <a:pPr>
              <a:buNone/>
            </a:pPr>
            <a:r>
              <a:rPr lang="en-US" sz="2400" dirty="0" smtClean="0">
                <a:solidFill>
                  <a:srgbClr val="0070C0"/>
                </a:solidFill>
              </a:rPr>
              <a:t>Apportion Lease </a:t>
            </a:r>
            <a:r>
              <a:rPr lang="en-US" sz="2400" dirty="0" smtClean="0"/>
              <a:t>x </a:t>
            </a:r>
            <a:r>
              <a:rPr lang="en-US" sz="2400" dirty="0" smtClean="0">
                <a:solidFill>
                  <a:srgbClr val="7030A0"/>
                </a:solidFill>
              </a:rPr>
              <a:t>Allocate Unit </a:t>
            </a:r>
            <a:r>
              <a:rPr lang="en-US" sz="2400" dirty="0" smtClean="0"/>
              <a:t>x</a:t>
            </a:r>
            <a:r>
              <a:rPr lang="en-US" sz="2400" dirty="0" smtClean="0">
                <a:solidFill>
                  <a:srgbClr val="7030A0"/>
                </a:solidFill>
              </a:rPr>
              <a:t> </a:t>
            </a:r>
            <a:r>
              <a:rPr lang="en-US" sz="2400" dirty="0" smtClean="0">
                <a:solidFill>
                  <a:srgbClr val="C00000"/>
                </a:solidFill>
              </a:rPr>
              <a:t>Royalty </a:t>
            </a:r>
            <a:r>
              <a:rPr lang="en-US" sz="2400" dirty="0" smtClean="0"/>
              <a:t>=</a:t>
            </a:r>
            <a:r>
              <a:rPr lang="en-US" sz="2400" dirty="0" smtClean="0">
                <a:solidFill>
                  <a:srgbClr val="C00000"/>
                </a:solidFill>
              </a:rPr>
              <a:t> </a:t>
            </a:r>
            <a:r>
              <a:rPr lang="en-US" sz="2400" dirty="0" smtClean="0">
                <a:solidFill>
                  <a:srgbClr val="00B050"/>
                </a:solidFill>
              </a:rPr>
              <a:t>NRI</a:t>
            </a:r>
          </a:p>
          <a:p>
            <a:pPr marL="365125" lvl="1" indent="-255588">
              <a:spcBef>
                <a:spcPts val="400"/>
              </a:spcBef>
              <a:buSzPct val="68000"/>
              <a:buNone/>
            </a:pPr>
            <a:r>
              <a:rPr lang="en-US" sz="2000" dirty="0" smtClean="0">
                <a:solidFill>
                  <a:srgbClr val="0070C0"/>
                </a:solidFill>
              </a:rPr>
              <a:t>(Party NA/Lease NA) </a:t>
            </a:r>
            <a:r>
              <a:rPr lang="en-US" sz="2000" dirty="0" smtClean="0"/>
              <a:t>x </a:t>
            </a:r>
            <a:r>
              <a:rPr lang="en-US" sz="2000" dirty="0" smtClean="0">
                <a:solidFill>
                  <a:srgbClr val="7030A0"/>
                </a:solidFill>
              </a:rPr>
              <a:t>Unit NA/Unit GA </a:t>
            </a:r>
            <a:r>
              <a:rPr lang="en-US" sz="2000" dirty="0" smtClean="0"/>
              <a:t>x </a:t>
            </a:r>
            <a:r>
              <a:rPr lang="en-US" sz="2000" dirty="0" smtClean="0">
                <a:solidFill>
                  <a:srgbClr val="C00000"/>
                </a:solidFill>
              </a:rPr>
              <a:t>Royalty</a:t>
            </a:r>
            <a:r>
              <a:rPr lang="en-US" sz="2000" dirty="0" smtClean="0"/>
              <a:t> = </a:t>
            </a:r>
            <a:r>
              <a:rPr lang="en-US" sz="2000" dirty="0" smtClean="0">
                <a:solidFill>
                  <a:srgbClr val="00B050"/>
                </a:solidFill>
              </a:rPr>
              <a:t>NRI</a:t>
            </a:r>
          </a:p>
          <a:p>
            <a:pPr marL="365125" lvl="1" indent="-255588">
              <a:spcBef>
                <a:spcPts val="400"/>
              </a:spcBef>
              <a:buSzPct val="68000"/>
              <a:buNone/>
            </a:pPr>
            <a:endParaRPr lang="en-US" dirty="0" smtClean="0">
              <a:solidFill>
                <a:srgbClr val="00B050"/>
              </a:solidFill>
            </a:endParaRPr>
          </a:p>
          <a:p>
            <a:pPr eaLnBrk="1" hangingPunct="1">
              <a:defRPr/>
            </a:pPr>
            <a:r>
              <a:rPr lang="en-US" sz="2200" dirty="0" smtClean="0">
                <a:solidFill>
                  <a:srgbClr val="FF0000"/>
                </a:solidFill>
              </a:rPr>
              <a:t>UNIT: </a:t>
            </a:r>
            <a:r>
              <a:rPr lang="en-US" sz="2200" u="sng" dirty="0" smtClean="0"/>
              <a:t>600</a:t>
            </a:r>
            <a:r>
              <a:rPr lang="en-US" sz="2200" dirty="0" smtClean="0"/>
              <a:t> Unit Gross Acres (</a:t>
            </a:r>
            <a:r>
              <a:rPr lang="en-US" sz="2200" dirty="0" smtClean="0">
                <a:solidFill>
                  <a:srgbClr val="7030A0"/>
                </a:solidFill>
              </a:rPr>
              <a:t>UGA</a:t>
            </a:r>
            <a:r>
              <a:rPr lang="en-US" sz="2200" dirty="0" smtClean="0"/>
              <a:t>)</a:t>
            </a:r>
            <a:endParaRPr lang="en-US" sz="2200" dirty="0" smtClean="0">
              <a:solidFill>
                <a:srgbClr val="FF0000"/>
              </a:solidFill>
            </a:endParaRPr>
          </a:p>
          <a:p>
            <a:pPr eaLnBrk="1" hangingPunct="1">
              <a:defRPr/>
            </a:pPr>
            <a:r>
              <a:rPr lang="en-US" sz="2200" dirty="0" smtClean="0">
                <a:solidFill>
                  <a:srgbClr val="FF0000"/>
                </a:solidFill>
              </a:rPr>
              <a:t>S&amp;J EXP. LEASE (012345):</a:t>
            </a:r>
            <a:r>
              <a:rPr lang="en-US" sz="2200" dirty="0" smtClean="0"/>
              <a:t> </a:t>
            </a:r>
            <a:r>
              <a:rPr lang="en-US" sz="2200" u="sng" dirty="0" smtClean="0"/>
              <a:t>150</a:t>
            </a:r>
            <a:r>
              <a:rPr lang="en-US" sz="2200" dirty="0" smtClean="0"/>
              <a:t> Unit Net Acres (</a:t>
            </a:r>
            <a:r>
              <a:rPr lang="en-US" sz="2200" dirty="0" smtClean="0">
                <a:solidFill>
                  <a:srgbClr val="7030A0"/>
                </a:solidFill>
              </a:rPr>
              <a:t>UNA</a:t>
            </a:r>
            <a:r>
              <a:rPr lang="en-US" sz="2200" dirty="0" smtClean="0"/>
              <a:t>)</a:t>
            </a:r>
          </a:p>
          <a:p>
            <a:pPr lvl="8">
              <a:defRPr/>
            </a:pPr>
            <a:endParaRPr lang="en-US" sz="1300" dirty="0" smtClean="0"/>
          </a:p>
          <a:p>
            <a:pPr eaLnBrk="1" hangingPunct="1">
              <a:defRPr/>
            </a:pPr>
            <a:r>
              <a:rPr lang="en-US" sz="2400" dirty="0" smtClean="0"/>
              <a:t>Sharon: 25% tracts 1 &amp; 3</a:t>
            </a:r>
          </a:p>
          <a:p>
            <a:pPr lvl="1" eaLnBrk="1" hangingPunct="1">
              <a:defRPr/>
            </a:pPr>
            <a:r>
              <a:rPr lang="en-US" sz="1600" dirty="0" smtClean="0">
                <a:solidFill>
                  <a:srgbClr val="0070C0"/>
                </a:solidFill>
              </a:rPr>
              <a:t>[(TR  1 .25 x 50 NA) + (TR 3 .25 x 50 NA)]/200 NA] </a:t>
            </a:r>
            <a:r>
              <a:rPr lang="en-US" sz="1600" dirty="0" smtClean="0"/>
              <a:t>x </a:t>
            </a:r>
            <a:r>
              <a:rPr lang="en-US" sz="1600" dirty="0" smtClean="0">
                <a:solidFill>
                  <a:srgbClr val="7030A0"/>
                </a:solidFill>
              </a:rPr>
              <a:t>(150 UNA/600 UGA) </a:t>
            </a:r>
            <a:r>
              <a:rPr lang="en-US" sz="1600" dirty="0" smtClean="0"/>
              <a:t>x </a:t>
            </a:r>
            <a:r>
              <a:rPr lang="en-US" sz="1600" dirty="0" smtClean="0">
                <a:solidFill>
                  <a:srgbClr val="C00000"/>
                </a:solidFill>
              </a:rPr>
              <a:t>1/8</a:t>
            </a:r>
            <a:r>
              <a:rPr lang="en-US" sz="1600" dirty="0" smtClean="0"/>
              <a:t> = </a:t>
            </a:r>
            <a:r>
              <a:rPr lang="en-US" sz="1600" dirty="0" smtClean="0">
                <a:solidFill>
                  <a:srgbClr val="00B050"/>
                </a:solidFill>
              </a:rPr>
              <a:t>NRI</a:t>
            </a:r>
          </a:p>
          <a:p>
            <a:pPr lvl="1" eaLnBrk="1" hangingPunct="1">
              <a:defRPr/>
            </a:pPr>
            <a:r>
              <a:rPr lang="en-US" sz="2000" dirty="0" smtClean="0">
                <a:solidFill>
                  <a:srgbClr val="0070C0"/>
                </a:solidFill>
              </a:rPr>
              <a:t>(12.5 + 12.5/200) </a:t>
            </a:r>
            <a:r>
              <a:rPr lang="en-US" sz="2000" dirty="0" smtClean="0"/>
              <a:t>x </a:t>
            </a:r>
            <a:r>
              <a:rPr lang="en-US" sz="2000" dirty="0" smtClean="0">
                <a:solidFill>
                  <a:srgbClr val="7030A0"/>
                </a:solidFill>
              </a:rPr>
              <a:t>.25 </a:t>
            </a:r>
            <a:r>
              <a:rPr lang="en-US" sz="2000" dirty="0" smtClean="0"/>
              <a:t>x </a:t>
            </a:r>
            <a:r>
              <a:rPr lang="en-US" sz="2000" dirty="0" smtClean="0">
                <a:solidFill>
                  <a:srgbClr val="00B050"/>
                </a:solidFill>
              </a:rPr>
              <a:t>1/8</a:t>
            </a:r>
            <a:r>
              <a:rPr lang="en-US" sz="2000" dirty="0" smtClean="0"/>
              <a:t> = </a:t>
            </a:r>
            <a:r>
              <a:rPr lang="en-US" sz="2000" dirty="0" smtClean="0">
                <a:solidFill>
                  <a:srgbClr val="00B050"/>
                </a:solidFill>
              </a:rPr>
              <a:t>.390625% NRI</a:t>
            </a:r>
          </a:p>
          <a:p>
            <a:pPr eaLnBrk="1" hangingPunct="1">
              <a:defRPr/>
            </a:pPr>
            <a:r>
              <a:rPr lang="en-US" sz="2400" dirty="0" smtClean="0"/>
              <a:t>Check: </a:t>
            </a:r>
          </a:p>
          <a:p>
            <a:pPr lvl="1" eaLnBrk="1" hangingPunct="1">
              <a:defRPr/>
            </a:pPr>
            <a:r>
              <a:rPr lang="en-US" sz="2000" dirty="0" smtClean="0"/>
              <a:t>3.125% + 3.125% + 3.125% + 1.5625% + .5859375% + .5859375%  + .390625% = 12.5%</a:t>
            </a:r>
          </a:p>
          <a:p>
            <a:pPr lvl="2" eaLnBrk="1" hangingPunct="1">
              <a:defRPr/>
            </a:pPr>
            <a:endParaRPr lang="en-US" sz="1800" dirty="0" smtClean="0"/>
          </a:p>
          <a:p>
            <a:pPr>
              <a:defRPr/>
            </a:pPr>
            <a:endParaRPr lang="en-US" dirty="0"/>
          </a:p>
        </p:txBody>
      </p:sp>
      <p:sp>
        <p:nvSpPr>
          <p:cNvPr id="3" name="Title 2"/>
          <p:cNvSpPr>
            <a:spLocks noGrp="1"/>
          </p:cNvSpPr>
          <p:nvPr>
            <p:ph type="title"/>
          </p:nvPr>
        </p:nvSpPr>
        <p:spPr/>
        <p:txBody>
          <a:bodyPr>
            <a:normAutofit fontScale="90000"/>
          </a:bodyPr>
          <a:lstStyle/>
          <a:p>
            <a:pPr algn="ctr">
              <a:defRPr/>
            </a:pPr>
            <a:r>
              <a:rPr lang="en-US" sz="4000" dirty="0" smtClean="0">
                <a:solidFill>
                  <a:srgbClr val="FF0000"/>
                </a:solidFill>
              </a:rPr>
              <a:t>Scenario 2</a:t>
            </a:r>
            <a:r>
              <a:rPr lang="en-US" sz="4000" dirty="0" smtClean="0"/>
              <a:t>: PA Royalty Owners</a:t>
            </a:r>
            <a:br>
              <a:rPr lang="en-US" sz="4000" dirty="0" smtClean="0"/>
            </a:br>
            <a:r>
              <a:rPr lang="en-US" sz="4000" dirty="0" smtClean="0">
                <a:solidFill>
                  <a:srgbClr val="00B050"/>
                </a:solidFill>
              </a:rPr>
              <a:t>UNIT WELL Tract 2</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p:txBody>
          <a:bodyPr/>
          <a:lstStyle/>
          <a:p>
            <a:pPr>
              <a:buNone/>
            </a:pPr>
            <a:r>
              <a:rPr lang="en-US" sz="2200" dirty="0" smtClean="0">
                <a:solidFill>
                  <a:srgbClr val="0070C0"/>
                </a:solidFill>
              </a:rPr>
              <a:t>Unit Tract Interest </a:t>
            </a:r>
            <a:r>
              <a:rPr lang="en-US" sz="2200" dirty="0" smtClean="0"/>
              <a:t>x</a:t>
            </a:r>
            <a:r>
              <a:rPr lang="en-US" sz="2200" dirty="0" smtClean="0">
                <a:solidFill>
                  <a:srgbClr val="7030A0"/>
                </a:solidFill>
              </a:rPr>
              <a:t> Unit Participation </a:t>
            </a:r>
            <a:r>
              <a:rPr lang="en-US" sz="2200" dirty="0" smtClean="0"/>
              <a:t>x</a:t>
            </a:r>
            <a:r>
              <a:rPr lang="en-US" sz="2200" dirty="0" smtClean="0">
                <a:solidFill>
                  <a:srgbClr val="7030A0"/>
                </a:solidFill>
              </a:rPr>
              <a:t> </a:t>
            </a:r>
            <a:r>
              <a:rPr lang="en-US" sz="2200" dirty="0" smtClean="0">
                <a:solidFill>
                  <a:srgbClr val="C00000"/>
                </a:solidFill>
              </a:rPr>
              <a:t>Royalty </a:t>
            </a:r>
            <a:r>
              <a:rPr lang="en-US" sz="2200" dirty="0" smtClean="0"/>
              <a:t>=</a:t>
            </a:r>
            <a:r>
              <a:rPr lang="en-US" sz="2200" dirty="0" smtClean="0">
                <a:solidFill>
                  <a:srgbClr val="C00000"/>
                </a:solidFill>
              </a:rPr>
              <a:t> </a:t>
            </a:r>
            <a:r>
              <a:rPr lang="en-US" sz="2200" dirty="0" smtClean="0">
                <a:solidFill>
                  <a:srgbClr val="00B050"/>
                </a:solidFill>
              </a:rPr>
              <a:t>NRI</a:t>
            </a:r>
          </a:p>
          <a:p>
            <a:pPr marL="365125" lvl="1" indent="-255588">
              <a:spcBef>
                <a:spcPts val="400"/>
              </a:spcBef>
              <a:buSzPct val="68000"/>
              <a:buNone/>
            </a:pPr>
            <a:r>
              <a:rPr lang="en-US" sz="2000" dirty="0" smtClean="0">
                <a:solidFill>
                  <a:srgbClr val="0070C0"/>
                </a:solidFill>
              </a:rPr>
              <a:t>Unit Tract Interest </a:t>
            </a:r>
            <a:r>
              <a:rPr lang="en-US" sz="2000" dirty="0" smtClean="0"/>
              <a:t>x </a:t>
            </a:r>
            <a:r>
              <a:rPr lang="en-US" sz="2000" dirty="0" smtClean="0">
                <a:solidFill>
                  <a:srgbClr val="7030A0"/>
                </a:solidFill>
              </a:rPr>
              <a:t>Unit NA/Unit GA </a:t>
            </a:r>
            <a:r>
              <a:rPr lang="en-US" sz="2000" dirty="0" smtClean="0"/>
              <a:t>x </a:t>
            </a:r>
            <a:r>
              <a:rPr lang="en-US" sz="2000" dirty="0" smtClean="0">
                <a:solidFill>
                  <a:srgbClr val="C00000"/>
                </a:solidFill>
              </a:rPr>
              <a:t>Royalty</a:t>
            </a:r>
            <a:r>
              <a:rPr lang="en-US" sz="2000" dirty="0" smtClean="0"/>
              <a:t> = </a:t>
            </a:r>
            <a:r>
              <a:rPr lang="en-US" sz="2000" dirty="0" smtClean="0">
                <a:solidFill>
                  <a:srgbClr val="00B050"/>
                </a:solidFill>
              </a:rPr>
              <a:t>NRI</a:t>
            </a:r>
          </a:p>
          <a:p>
            <a:pPr eaLnBrk="1" hangingPunct="1"/>
            <a:r>
              <a:rPr lang="en-US" sz="2200" dirty="0" smtClean="0"/>
              <a:t>Non-Apportionment: Based on unitized tracts only.</a:t>
            </a:r>
          </a:p>
          <a:p>
            <a:pPr lvl="1" eaLnBrk="1" hangingPunct="1"/>
            <a:endParaRPr lang="en-US" dirty="0" smtClean="0"/>
          </a:p>
          <a:p>
            <a:pPr eaLnBrk="1" hangingPunct="1"/>
            <a:r>
              <a:rPr lang="en-US" dirty="0" smtClean="0"/>
              <a:t>WV NRI</a:t>
            </a:r>
          </a:p>
          <a:p>
            <a:pPr lvl="1" eaLnBrk="1" hangingPunct="1"/>
            <a:r>
              <a:rPr lang="en-US" sz="1800" dirty="0" smtClean="0"/>
              <a:t>Bob: </a:t>
            </a:r>
            <a:r>
              <a:rPr lang="en-US" sz="1800" dirty="0" smtClean="0">
                <a:solidFill>
                  <a:srgbClr val="0070C0"/>
                </a:solidFill>
              </a:rPr>
              <a:t>100% </a:t>
            </a:r>
            <a:r>
              <a:rPr lang="en-US" sz="1800" dirty="0" smtClean="0"/>
              <a:t>x 450 UNA/600 UGA x 12.5% = 9.375% NRI</a:t>
            </a:r>
          </a:p>
          <a:p>
            <a:pPr lvl="1" eaLnBrk="1" hangingPunct="1"/>
            <a:r>
              <a:rPr lang="en-US" sz="1800" dirty="0" smtClean="0"/>
              <a:t>Bill: </a:t>
            </a:r>
            <a:r>
              <a:rPr lang="en-US" sz="1800" dirty="0" smtClean="0">
                <a:solidFill>
                  <a:srgbClr val="0070C0"/>
                </a:solidFill>
              </a:rPr>
              <a:t>50%  (Tr. 1 &amp; 2) </a:t>
            </a:r>
            <a:r>
              <a:rPr lang="en-US" sz="1800" dirty="0" smtClean="0"/>
              <a:t>x 150 UNA/600 UGA x 12.5% = 1.5625% NRI</a:t>
            </a:r>
          </a:p>
          <a:p>
            <a:pPr lvl="1" eaLnBrk="1" hangingPunct="1"/>
            <a:r>
              <a:rPr lang="en-US" sz="1800" dirty="0" smtClean="0"/>
              <a:t>Russ: </a:t>
            </a:r>
            <a:r>
              <a:rPr lang="en-US" sz="1800" dirty="0" smtClean="0">
                <a:solidFill>
                  <a:srgbClr val="0070C0"/>
                </a:solidFill>
              </a:rPr>
              <a:t>25% (Tr. 1 &amp; 2) </a:t>
            </a:r>
            <a:r>
              <a:rPr lang="en-US" sz="1800" dirty="0" smtClean="0"/>
              <a:t>x 150 UNA/600 UGA x 12.5% = .78125% NRI</a:t>
            </a:r>
          </a:p>
          <a:p>
            <a:pPr lvl="1" eaLnBrk="1" hangingPunct="1"/>
            <a:r>
              <a:rPr lang="en-US" sz="1800" dirty="0" smtClean="0"/>
              <a:t>Jim: </a:t>
            </a:r>
            <a:r>
              <a:rPr lang="en-US" sz="1800" dirty="0" smtClean="0">
                <a:solidFill>
                  <a:srgbClr val="0070C0"/>
                </a:solidFill>
              </a:rPr>
              <a:t>25% (Tr. 2) </a:t>
            </a:r>
            <a:r>
              <a:rPr lang="en-US" sz="1800" dirty="0" smtClean="0"/>
              <a:t>x 100 UNA/600 UGA x 12.5% = .520833% NRI</a:t>
            </a:r>
          </a:p>
          <a:p>
            <a:pPr lvl="1" eaLnBrk="1" hangingPunct="1"/>
            <a:r>
              <a:rPr lang="en-US" sz="1800" dirty="0" smtClean="0"/>
              <a:t>Sharon: </a:t>
            </a:r>
            <a:r>
              <a:rPr lang="en-US" sz="1800" dirty="0" smtClean="0">
                <a:solidFill>
                  <a:srgbClr val="0070C0"/>
                </a:solidFill>
              </a:rPr>
              <a:t>25% (Tr. 1) </a:t>
            </a:r>
            <a:r>
              <a:rPr lang="en-US" sz="1800" dirty="0" smtClean="0"/>
              <a:t>x 50 UNA/600 UGA x 12.5% =.260417% </a:t>
            </a:r>
            <a:r>
              <a:rPr lang="en-US" sz="2000" dirty="0" smtClean="0"/>
              <a:t>NRI</a:t>
            </a:r>
          </a:p>
          <a:p>
            <a:pPr lvl="1" eaLnBrk="1" hangingPunct="1"/>
            <a:endParaRPr lang="en-US" sz="2000" dirty="0" smtClean="0"/>
          </a:p>
          <a:p>
            <a:pPr lvl="1" eaLnBrk="1" hangingPunct="1"/>
            <a:r>
              <a:rPr lang="en-US" sz="2000" dirty="0" smtClean="0"/>
              <a:t>Check: 9.375% + 1.5625% + .78125% + .520833% + .260417% = 12.5%</a:t>
            </a:r>
          </a:p>
          <a:p>
            <a:pPr lvl="1" eaLnBrk="1" hangingPunct="1"/>
            <a:endParaRPr lang="en-US" dirty="0" smtClean="0"/>
          </a:p>
        </p:txBody>
      </p:sp>
      <p:sp>
        <p:nvSpPr>
          <p:cNvPr id="3" name="Title 2"/>
          <p:cNvSpPr>
            <a:spLocks noGrp="1"/>
          </p:cNvSpPr>
          <p:nvPr>
            <p:ph type="title"/>
          </p:nvPr>
        </p:nvSpPr>
        <p:spPr/>
        <p:txBody>
          <a:bodyPr>
            <a:normAutofit fontScale="90000"/>
          </a:bodyPr>
          <a:lstStyle/>
          <a:p>
            <a:pPr algn="ctr">
              <a:defRPr/>
            </a:pPr>
            <a:r>
              <a:rPr lang="en-US" dirty="0" smtClean="0">
                <a:solidFill>
                  <a:srgbClr val="FF0000"/>
                </a:solidFill>
              </a:rPr>
              <a:t>Scenario 2</a:t>
            </a:r>
            <a:r>
              <a:rPr lang="en-US" dirty="0" smtClean="0"/>
              <a:t>: WV Royalty Owners</a:t>
            </a:r>
            <a:br>
              <a:rPr lang="en-US" dirty="0" smtClean="0"/>
            </a:br>
            <a:r>
              <a:rPr lang="en-US" dirty="0" smtClean="0">
                <a:solidFill>
                  <a:srgbClr val="00B050"/>
                </a:solidFill>
              </a:rPr>
              <a:t>UNIT Well Tract 2</a:t>
            </a:r>
            <a:endParaRPr lang="en-US" dirty="0">
              <a:solidFill>
                <a:srgbClr val="00B05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990600"/>
          <a:ext cx="8305800" cy="4457215"/>
        </p:xfrm>
        <a:graphic>
          <a:graphicData uri="http://schemas.openxmlformats.org/drawingml/2006/table">
            <a:tbl>
              <a:tblPr firstRow="1" bandRow="1">
                <a:tableStyleId>{5C22544A-7EE6-4342-B048-85BDC9FD1C3A}</a:tableStyleId>
              </a:tblPr>
              <a:tblGrid>
                <a:gridCol w="1905000"/>
                <a:gridCol w="863600"/>
                <a:gridCol w="1803400"/>
                <a:gridCol w="762000"/>
                <a:gridCol w="914400"/>
                <a:gridCol w="2057400"/>
              </a:tblGrid>
              <a:tr h="446333">
                <a:tc>
                  <a:txBody>
                    <a:bodyPr/>
                    <a:lstStyle/>
                    <a:p>
                      <a:endParaRPr lang="en-US" dirty="0"/>
                    </a:p>
                  </a:txBody>
                  <a:tcPr/>
                </a:tc>
                <a:tc>
                  <a:txBody>
                    <a:bodyPr/>
                    <a:lstStyle/>
                    <a:p>
                      <a:pPr algn="r"/>
                      <a:endParaRPr lang="en-US" dirty="0"/>
                    </a:p>
                  </a:txBody>
                  <a:tcPr/>
                </a:tc>
                <a:tc>
                  <a:txBody>
                    <a:bodyPr/>
                    <a:lstStyle/>
                    <a:p>
                      <a:pPr algn="ctr"/>
                      <a:r>
                        <a:rPr lang="en-US" dirty="0" smtClean="0"/>
                        <a:t>PA</a:t>
                      </a:r>
                      <a:endParaRPr lang="en-US" dirty="0"/>
                    </a:p>
                  </a:txBody>
                  <a:tcPr/>
                </a:tc>
                <a:tc>
                  <a:txBody>
                    <a:bodyPr/>
                    <a:lstStyle/>
                    <a:p>
                      <a:endParaRPr lang="en-US"/>
                    </a:p>
                  </a:txBody>
                  <a:tcPr/>
                </a:tc>
                <a:tc>
                  <a:txBody>
                    <a:bodyPr/>
                    <a:lstStyle/>
                    <a:p>
                      <a:pPr algn="r"/>
                      <a:endParaRPr lang="en-US"/>
                    </a:p>
                  </a:txBody>
                  <a:tcPr/>
                </a:tc>
                <a:tc>
                  <a:txBody>
                    <a:bodyPr/>
                    <a:lstStyle/>
                    <a:p>
                      <a:pPr algn="ctr"/>
                      <a:r>
                        <a:rPr lang="en-US" dirty="0" smtClean="0"/>
                        <a:t>WV</a:t>
                      </a:r>
                      <a:endParaRPr lang="en-US" dirty="0"/>
                    </a:p>
                  </a:txBody>
                  <a:tcPr/>
                </a:tc>
              </a:tr>
              <a:tr h="446333">
                <a:tc>
                  <a:txBody>
                    <a:bodyPr/>
                    <a:lstStyle/>
                    <a:p>
                      <a:r>
                        <a:rPr lang="en-US" dirty="0" err="1" smtClean="0"/>
                        <a:t>Frac</a:t>
                      </a:r>
                      <a:r>
                        <a:rPr lang="en-US" dirty="0" smtClean="0"/>
                        <a:t> Gas</a:t>
                      </a:r>
                      <a:endParaRPr lang="en-US" dirty="0"/>
                    </a:p>
                  </a:txBody>
                  <a:tcPr/>
                </a:tc>
                <a:tc>
                  <a:txBody>
                    <a:bodyPr/>
                    <a:lstStyle/>
                    <a:p>
                      <a:pPr algn="r"/>
                      <a:r>
                        <a:rPr lang="en-US" dirty="0" smtClean="0"/>
                        <a:t>WI =</a:t>
                      </a:r>
                      <a:endParaRPr lang="en-US" dirty="0"/>
                    </a:p>
                  </a:txBody>
                  <a:tcPr/>
                </a:tc>
                <a:tc>
                  <a:txBody>
                    <a:bodyPr/>
                    <a:lstStyle/>
                    <a:p>
                      <a:pPr algn="r"/>
                      <a:r>
                        <a:rPr lang="en-US" dirty="0" smtClean="0"/>
                        <a:t>75.000000%</a:t>
                      </a:r>
                      <a:endParaRPr lang="en-US" dirty="0"/>
                    </a:p>
                  </a:txBody>
                  <a:tcPr/>
                </a:tc>
                <a:tc>
                  <a:txBody>
                    <a:bodyPr/>
                    <a:lstStyle/>
                    <a:p>
                      <a:endParaRPr lang="en-US"/>
                    </a:p>
                  </a:txBody>
                  <a:tcPr/>
                </a:tc>
                <a:tc>
                  <a:txBody>
                    <a:bodyPr/>
                    <a:lstStyle/>
                    <a:p>
                      <a:pPr algn="r"/>
                      <a:r>
                        <a:rPr lang="en-US" dirty="0" smtClean="0"/>
                        <a:t>WI =</a:t>
                      </a:r>
                      <a:endParaRPr lang="en-US" dirty="0"/>
                    </a:p>
                  </a:txBody>
                  <a:tcPr/>
                </a:tc>
                <a:tc>
                  <a:txBody>
                    <a:bodyPr/>
                    <a:lstStyle/>
                    <a:p>
                      <a:pPr algn="r"/>
                      <a:r>
                        <a:rPr lang="en-US" dirty="0" smtClean="0"/>
                        <a:t>75.000000%</a:t>
                      </a:r>
                      <a:endParaRPr lang="en-US" dirty="0"/>
                    </a:p>
                  </a:txBody>
                  <a:tcPr/>
                </a:tc>
              </a:tr>
              <a:tr h="446333">
                <a:tc>
                  <a:txBody>
                    <a:bodyPr/>
                    <a:lstStyle/>
                    <a:p>
                      <a:endParaRPr lang="en-US" dirty="0"/>
                    </a:p>
                  </a:txBody>
                  <a:tcPr/>
                </a:tc>
                <a:tc>
                  <a:txBody>
                    <a:bodyPr/>
                    <a:lstStyle/>
                    <a:p>
                      <a:pPr algn="r"/>
                      <a:r>
                        <a:rPr lang="en-US" dirty="0" smtClean="0"/>
                        <a:t>NRI =</a:t>
                      </a:r>
                      <a:endParaRPr lang="en-US" dirty="0"/>
                    </a:p>
                  </a:txBody>
                  <a:tcPr/>
                </a:tc>
                <a:tc>
                  <a:txBody>
                    <a:bodyPr/>
                    <a:lstStyle/>
                    <a:p>
                      <a:pPr algn="r"/>
                      <a:r>
                        <a:rPr lang="en-US" dirty="0" smtClean="0"/>
                        <a:t>65.625000%</a:t>
                      </a:r>
                      <a:endParaRPr lang="en-US" dirty="0"/>
                    </a:p>
                  </a:txBody>
                  <a:tcPr/>
                </a:tc>
                <a:tc>
                  <a:txBody>
                    <a:bodyPr/>
                    <a:lstStyle/>
                    <a:p>
                      <a:endParaRPr lang="en-US"/>
                    </a:p>
                  </a:txBody>
                  <a:tcPr/>
                </a:tc>
                <a:tc>
                  <a:txBody>
                    <a:bodyPr/>
                    <a:lstStyle/>
                    <a:p>
                      <a:pPr algn="r"/>
                      <a:r>
                        <a:rPr lang="en-US" dirty="0" smtClean="0"/>
                        <a:t>NRI =</a:t>
                      </a:r>
                      <a:endParaRPr lang="en-US" dirty="0"/>
                    </a:p>
                  </a:txBody>
                  <a:tcPr/>
                </a:tc>
                <a:tc>
                  <a:txBody>
                    <a:bodyPr/>
                    <a:lstStyle/>
                    <a:p>
                      <a:pPr algn="r"/>
                      <a:r>
                        <a:rPr lang="en-US" dirty="0" smtClean="0"/>
                        <a:t>65.625000%</a:t>
                      </a:r>
                      <a:endParaRPr lang="en-US" dirty="0"/>
                    </a:p>
                  </a:txBody>
                  <a:tcPr/>
                </a:tc>
              </a:tr>
              <a:tr h="440218">
                <a:tc>
                  <a:txBody>
                    <a:bodyPr/>
                    <a:lstStyle/>
                    <a:p>
                      <a:r>
                        <a:rPr lang="en-US" dirty="0" smtClean="0"/>
                        <a:t>S&amp;J Exploration</a:t>
                      </a:r>
                      <a:endParaRPr lang="en-US" dirty="0"/>
                    </a:p>
                  </a:txBody>
                  <a:tcPr/>
                </a:tc>
                <a:tc>
                  <a:txBody>
                    <a:bodyPr/>
                    <a:lstStyle/>
                    <a:p>
                      <a:pPr algn="r"/>
                      <a:r>
                        <a:rPr lang="en-US" dirty="0" smtClean="0"/>
                        <a:t>WI = </a:t>
                      </a:r>
                      <a:endParaRPr lang="en-US" dirty="0"/>
                    </a:p>
                  </a:txBody>
                  <a:tcPr/>
                </a:tc>
                <a:tc>
                  <a:txBody>
                    <a:bodyPr/>
                    <a:lstStyle/>
                    <a:p>
                      <a:pPr algn="r"/>
                      <a:r>
                        <a:rPr lang="en-US" dirty="0" smtClean="0"/>
                        <a:t>25.000000%</a:t>
                      </a:r>
                      <a:endParaRPr lang="en-US" dirty="0"/>
                    </a:p>
                  </a:txBody>
                  <a:tcPr/>
                </a:tc>
                <a:tc>
                  <a:txBody>
                    <a:bodyPr/>
                    <a:lstStyle/>
                    <a:p>
                      <a:endParaRPr lang="en-US"/>
                    </a:p>
                  </a:txBody>
                  <a:tcPr/>
                </a:tc>
                <a:tc>
                  <a:txBody>
                    <a:bodyPr/>
                    <a:lstStyle/>
                    <a:p>
                      <a:pPr algn="r"/>
                      <a:r>
                        <a:rPr lang="en-US" dirty="0" smtClean="0"/>
                        <a:t>WI = </a:t>
                      </a:r>
                      <a:endParaRPr lang="en-US" dirty="0"/>
                    </a:p>
                  </a:txBody>
                  <a:tcPr/>
                </a:tc>
                <a:tc>
                  <a:txBody>
                    <a:bodyPr/>
                    <a:lstStyle/>
                    <a:p>
                      <a:pPr algn="r"/>
                      <a:r>
                        <a:rPr lang="en-US" dirty="0" smtClean="0"/>
                        <a:t>25.000000%</a:t>
                      </a:r>
                      <a:endParaRPr lang="en-US" dirty="0"/>
                    </a:p>
                  </a:txBody>
                  <a:tcPr/>
                </a:tc>
              </a:tr>
              <a:tr h="446333">
                <a:tc>
                  <a:txBody>
                    <a:bodyPr/>
                    <a:lstStyle/>
                    <a:p>
                      <a:endParaRPr lang="en-US"/>
                    </a:p>
                  </a:txBody>
                  <a:tcPr/>
                </a:tc>
                <a:tc>
                  <a:txBody>
                    <a:bodyPr/>
                    <a:lstStyle/>
                    <a:p>
                      <a:pPr algn="r"/>
                      <a:r>
                        <a:rPr lang="en-US" dirty="0" smtClean="0"/>
                        <a:t>NRI =</a:t>
                      </a:r>
                      <a:endParaRPr lang="en-US" dirty="0"/>
                    </a:p>
                  </a:txBody>
                  <a:tcPr/>
                </a:tc>
                <a:tc>
                  <a:txBody>
                    <a:bodyPr/>
                    <a:lstStyle/>
                    <a:p>
                      <a:pPr algn="r"/>
                      <a:r>
                        <a:rPr lang="en-US" dirty="0" smtClean="0"/>
                        <a:t>21.875000%</a:t>
                      </a:r>
                      <a:endParaRPr lang="en-US" dirty="0"/>
                    </a:p>
                  </a:txBody>
                  <a:tcPr/>
                </a:tc>
                <a:tc>
                  <a:txBody>
                    <a:bodyPr/>
                    <a:lstStyle/>
                    <a:p>
                      <a:endParaRPr lang="en-US"/>
                    </a:p>
                  </a:txBody>
                  <a:tcPr/>
                </a:tc>
                <a:tc>
                  <a:txBody>
                    <a:bodyPr/>
                    <a:lstStyle/>
                    <a:p>
                      <a:pPr algn="r"/>
                      <a:r>
                        <a:rPr lang="en-US" dirty="0" smtClean="0"/>
                        <a:t>NRI =</a:t>
                      </a:r>
                      <a:endParaRPr lang="en-US" dirty="0"/>
                    </a:p>
                  </a:txBody>
                  <a:tcPr/>
                </a:tc>
                <a:tc>
                  <a:txBody>
                    <a:bodyPr/>
                    <a:lstStyle/>
                    <a:p>
                      <a:pPr algn="r"/>
                      <a:r>
                        <a:rPr lang="en-US" dirty="0" smtClean="0"/>
                        <a:t>21.875000%</a:t>
                      </a:r>
                      <a:endParaRPr lang="en-US" dirty="0"/>
                    </a:p>
                  </a:txBody>
                  <a:tcPr/>
                </a:tc>
              </a:tr>
              <a:tr h="446333">
                <a:tc>
                  <a:txBody>
                    <a:bodyPr/>
                    <a:lstStyle/>
                    <a:p>
                      <a:r>
                        <a:rPr lang="en-US" dirty="0" smtClean="0"/>
                        <a:t>Bob</a:t>
                      </a:r>
                      <a:endParaRPr lang="en-US"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NRI =</a:t>
                      </a:r>
                    </a:p>
                  </a:txBody>
                  <a:tcPr/>
                </a:tc>
                <a:tc>
                  <a:txBody>
                    <a:bodyPr/>
                    <a:lstStyle/>
                    <a:p>
                      <a:pPr algn="r"/>
                      <a:r>
                        <a:rPr lang="en-US" dirty="0" smtClean="0"/>
                        <a:t>9.375000%</a:t>
                      </a:r>
                      <a:endParaRPr lang="en-US" dirty="0"/>
                    </a:p>
                  </a:txBody>
                  <a:tcPr/>
                </a:tc>
                <a:tc>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NRI =</a:t>
                      </a:r>
                    </a:p>
                  </a:txBody>
                  <a:tcPr/>
                </a:tc>
                <a:tc>
                  <a:txBody>
                    <a:bodyPr/>
                    <a:lstStyle/>
                    <a:p>
                      <a:pPr algn="r"/>
                      <a:r>
                        <a:rPr lang="en-US" dirty="0" smtClean="0"/>
                        <a:t>9.375000%</a:t>
                      </a:r>
                      <a:endParaRPr lang="en-US" dirty="0"/>
                    </a:p>
                  </a:txBody>
                  <a:tcPr/>
                </a:tc>
              </a:tr>
              <a:tr h="446333">
                <a:tc>
                  <a:txBody>
                    <a:bodyPr/>
                    <a:lstStyle/>
                    <a:p>
                      <a:r>
                        <a:rPr lang="en-US" dirty="0" smtClean="0"/>
                        <a:t>Bill</a:t>
                      </a:r>
                      <a:endParaRPr lang="en-US"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NRI =</a:t>
                      </a:r>
                    </a:p>
                  </a:txBody>
                  <a:tcPr/>
                </a:tc>
                <a:tc>
                  <a:txBody>
                    <a:bodyPr/>
                    <a:lstStyle/>
                    <a:p>
                      <a:pPr algn="r"/>
                      <a:r>
                        <a:rPr lang="en-US" dirty="0" smtClean="0"/>
                        <a:t>1.562500%</a:t>
                      </a:r>
                      <a:endParaRPr lang="en-US" dirty="0"/>
                    </a:p>
                  </a:txBody>
                  <a:tcPr/>
                </a:tc>
                <a:tc>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NRI =</a:t>
                      </a:r>
                    </a:p>
                  </a:txBody>
                  <a:tcPr/>
                </a:tc>
                <a:tc>
                  <a:txBody>
                    <a:bodyPr/>
                    <a:lstStyle/>
                    <a:p>
                      <a:pPr algn="r"/>
                      <a:r>
                        <a:rPr lang="en-US" dirty="0" smtClean="0"/>
                        <a:t>1.562500%</a:t>
                      </a:r>
                      <a:endParaRPr lang="en-US" dirty="0"/>
                    </a:p>
                  </a:txBody>
                  <a:tcPr/>
                </a:tc>
              </a:tr>
              <a:tr h="446333">
                <a:tc>
                  <a:txBody>
                    <a:bodyPr/>
                    <a:lstStyle/>
                    <a:p>
                      <a:r>
                        <a:rPr lang="en-US" dirty="0" smtClean="0"/>
                        <a:t>Russ</a:t>
                      </a:r>
                      <a:endParaRPr lang="en-US"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NRI =</a:t>
                      </a:r>
                    </a:p>
                  </a:txBody>
                  <a:tcPr/>
                </a:tc>
                <a:tc>
                  <a:txBody>
                    <a:bodyPr/>
                    <a:lstStyle/>
                    <a:p>
                      <a:pPr algn="r"/>
                      <a:r>
                        <a:rPr lang="en-US" dirty="0" smtClean="0"/>
                        <a:t>.5859375%</a:t>
                      </a:r>
                      <a:endParaRPr lang="en-US" dirty="0"/>
                    </a:p>
                  </a:txBody>
                  <a:tcPr/>
                </a:tc>
                <a:tc>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NRI =</a:t>
                      </a:r>
                    </a:p>
                  </a:txBody>
                  <a:tcPr/>
                </a:tc>
                <a:tc>
                  <a:txBody>
                    <a:bodyPr/>
                    <a:lstStyle/>
                    <a:p>
                      <a:pPr algn="r"/>
                      <a:r>
                        <a:rPr lang="en-US" dirty="0" smtClean="0"/>
                        <a:t>.781250%</a:t>
                      </a:r>
                      <a:endParaRPr lang="en-US" dirty="0"/>
                    </a:p>
                  </a:txBody>
                  <a:tcPr/>
                </a:tc>
              </a:tr>
              <a:tr h="446333">
                <a:tc>
                  <a:txBody>
                    <a:bodyPr/>
                    <a:lstStyle/>
                    <a:p>
                      <a:r>
                        <a:rPr lang="en-US" dirty="0" smtClean="0"/>
                        <a:t>Jim</a:t>
                      </a:r>
                      <a:endParaRPr lang="en-US"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NRI =</a:t>
                      </a:r>
                    </a:p>
                  </a:txBody>
                  <a:tcPr/>
                </a:tc>
                <a:tc>
                  <a:txBody>
                    <a:bodyPr/>
                    <a:lstStyle/>
                    <a:p>
                      <a:pPr algn="r"/>
                      <a:r>
                        <a:rPr lang="en-US" dirty="0" smtClean="0"/>
                        <a:t>.5859375%</a:t>
                      </a:r>
                      <a:endParaRPr lang="en-US" dirty="0"/>
                    </a:p>
                  </a:txBody>
                  <a:tcPr/>
                </a:tc>
                <a:tc>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NRI =</a:t>
                      </a:r>
                    </a:p>
                  </a:txBody>
                  <a:tcPr/>
                </a:tc>
                <a:tc>
                  <a:txBody>
                    <a:bodyPr/>
                    <a:lstStyle/>
                    <a:p>
                      <a:pPr algn="r"/>
                      <a:r>
                        <a:rPr lang="en-US" dirty="0" smtClean="0"/>
                        <a:t>.520833%</a:t>
                      </a:r>
                      <a:endParaRPr lang="en-US" dirty="0"/>
                    </a:p>
                  </a:txBody>
                  <a:tcPr/>
                </a:tc>
              </a:tr>
              <a:tr h="446333">
                <a:tc>
                  <a:txBody>
                    <a:bodyPr/>
                    <a:lstStyle/>
                    <a:p>
                      <a:r>
                        <a:rPr lang="en-US" dirty="0" smtClean="0"/>
                        <a:t>Sharon</a:t>
                      </a:r>
                      <a:endParaRPr lang="en-US"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NRI =</a:t>
                      </a:r>
                    </a:p>
                  </a:txBody>
                  <a:tcPr/>
                </a:tc>
                <a:tc>
                  <a:txBody>
                    <a:bodyPr/>
                    <a:lstStyle/>
                    <a:p>
                      <a:pPr algn="r"/>
                      <a:r>
                        <a:rPr lang="en-US" dirty="0" smtClean="0"/>
                        <a:t>.3906250%</a:t>
                      </a:r>
                      <a:endParaRPr lang="en-US" dirty="0"/>
                    </a:p>
                  </a:txBody>
                  <a:tcPr/>
                </a:tc>
                <a:tc>
                  <a:txBody>
                    <a:bodyPr/>
                    <a:lstStyle/>
                    <a:p>
                      <a:endParaRPr lang="en-US"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NRI =</a:t>
                      </a:r>
                    </a:p>
                  </a:txBody>
                  <a:tcPr/>
                </a:tc>
                <a:tc>
                  <a:txBody>
                    <a:bodyPr/>
                    <a:lstStyle/>
                    <a:p>
                      <a:pPr algn="r"/>
                      <a:r>
                        <a:rPr lang="en-US" dirty="0" smtClean="0"/>
                        <a:t>.260417%</a:t>
                      </a:r>
                      <a:endParaRPr lang="en-US" dirty="0"/>
                    </a:p>
                  </a:txBody>
                  <a:tcPr/>
                </a:tc>
              </a:tr>
            </a:tbl>
          </a:graphicData>
        </a:graphic>
      </p:graphicFrame>
      <p:sp>
        <p:nvSpPr>
          <p:cNvPr id="3" name="Title 2"/>
          <p:cNvSpPr>
            <a:spLocks noGrp="1"/>
          </p:cNvSpPr>
          <p:nvPr>
            <p:ph type="title"/>
          </p:nvPr>
        </p:nvSpPr>
        <p:spPr>
          <a:xfrm>
            <a:off x="457200" y="274638"/>
            <a:ext cx="8229600" cy="792162"/>
          </a:xfrm>
        </p:spPr>
        <p:txBody>
          <a:bodyPr/>
          <a:lstStyle/>
          <a:p>
            <a:pPr>
              <a:defRPr/>
            </a:pPr>
            <a:r>
              <a:rPr lang="en-US" dirty="0" smtClean="0"/>
              <a:t>Scenario 2 – Interest Blocks</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p:txBody>
          <a:bodyPr/>
          <a:lstStyle/>
          <a:p>
            <a:r>
              <a:rPr lang="en-US" dirty="0" smtClean="0"/>
              <a:t>Apportionment is the law in PA, MS &amp; CA.</a:t>
            </a:r>
          </a:p>
          <a:p>
            <a:r>
              <a:rPr lang="en-US" dirty="0" smtClean="0"/>
              <a:t>Leases or amendments may reverse the presumption in WV and PA. </a:t>
            </a:r>
          </a:p>
          <a:p>
            <a:r>
              <a:rPr lang="en-US" dirty="0" smtClean="0"/>
              <a:t>Only royalty (including Non-participating royalty) will be apportioned. </a:t>
            </a:r>
          </a:p>
          <a:p>
            <a:r>
              <a:rPr lang="en-US" dirty="0" smtClean="0"/>
              <a:t>There is little if any case law relating to extraneous issues. CONSULT YOUR LEGAL DEPARTMENT.</a:t>
            </a:r>
          </a:p>
        </p:txBody>
      </p:sp>
      <p:sp>
        <p:nvSpPr>
          <p:cNvPr id="3" name="Title 2"/>
          <p:cNvSpPr>
            <a:spLocks noGrp="1"/>
          </p:cNvSpPr>
          <p:nvPr>
            <p:ph type="title"/>
          </p:nvPr>
        </p:nvSpPr>
        <p:spPr/>
        <p:txBody>
          <a:bodyPr/>
          <a:lstStyle/>
          <a:p>
            <a:pPr>
              <a:defRPr/>
            </a:pPr>
            <a:r>
              <a:rPr lang="en-US" dirty="0" smtClean="0"/>
              <a:t>Summary</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THE END</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2388457"/>
            <a:ext cx="8229600" cy="2711324"/>
          </a:xfrm>
          <a:prstGeom prst="rect">
            <a:avLst/>
          </a:prstGeom>
          <a:noFill/>
          <a:ln w="9525">
            <a:noFill/>
            <a:miter lim="800000"/>
            <a:headEnd/>
            <a:tailEnd/>
          </a:ln>
          <a:effectLst/>
        </p:spPr>
      </p:pic>
      <p:sp>
        <p:nvSpPr>
          <p:cNvPr id="1030" name="Text Box 6"/>
          <p:cNvSpPr txBox="1">
            <a:spLocks noChangeArrowheads="1"/>
          </p:cNvSpPr>
          <p:nvPr/>
        </p:nvSpPr>
        <p:spPr bwMode="auto">
          <a:xfrm>
            <a:off x="3505200" y="2667000"/>
            <a:ext cx="971550" cy="8382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800" b="1" i="1" u="none" strike="noStrike" cap="none" normalizeH="0" baseline="0" dirty="0" smtClean="0">
                <a:ln>
                  <a:noFill/>
                </a:ln>
                <a:solidFill>
                  <a:schemeClr val="tx1"/>
                </a:solidFill>
                <a:effectLst/>
                <a:latin typeface="Comic Sans MS" pitchFamily="66" charset="0"/>
                <a:cs typeface="Arial" pitchFamily="34" charset="0"/>
              </a:rPr>
              <a:t>CAN WE</a:t>
            </a:r>
          </a:p>
          <a:p>
            <a:pPr marL="0" marR="0" lvl="0" indent="0" algn="ctr" defTabSz="914400" rtl="0" eaLnBrk="1" fontAlgn="base" latinLnBrk="0" hangingPunct="1">
              <a:lnSpc>
                <a:spcPct val="100000"/>
              </a:lnSpc>
              <a:spcBef>
                <a:spcPct val="0"/>
              </a:spcBef>
              <a:spcAft>
                <a:spcPts val="0"/>
              </a:spcAft>
              <a:buClrTx/>
              <a:buSzTx/>
              <a:buFontTx/>
              <a:buNone/>
              <a:tabLst/>
            </a:pPr>
            <a:r>
              <a:rPr kumimoji="0" lang="en-US" sz="800" b="1" i="1" u="none" strike="noStrike" cap="none" normalizeH="0" baseline="0" dirty="0" smtClean="0">
                <a:ln>
                  <a:noFill/>
                </a:ln>
                <a:solidFill>
                  <a:schemeClr val="tx1"/>
                </a:solidFill>
                <a:effectLst/>
                <a:latin typeface="Comic Sans MS" pitchFamily="66" charset="0"/>
                <a:cs typeface="Arial" pitchFamily="34" charset="0"/>
              </a:rPr>
              <a:t>SELL BP</a:t>
            </a:r>
          </a:p>
          <a:p>
            <a:pPr marL="0" marR="0" lvl="0" indent="0" algn="ctr" defTabSz="914400" rtl="0" eaLnBrk="1" fontAlgn="base" latinLnBrk="0" hangingPunct="1">
              <a:lnSpc>
                <a:spcPct val="100000"/>
              </a:lnSpc>
              <a:spcBef>
                <a:spcPct val="0"/>
              </a:spcBef>
              <a:spcAft>
                <a:spcPts val="0"/>
              </a:spcAft>
              <a:buClrTx/>
              <a:buSzTx/>
              <a:buFontTx/>
              <a:buNone/>
              <a:tabLst/>
            </a:pPr>
            <a:r>
              <a:rPr kumimoji="0" lang="en-US" sz="800" b="1" i="1" u="none" strike="noStrike" cap="none" normalizeH="0" baseline="0" dirty="0" smtClean="0">
                <a:ln>
                  <a:noFill/>
                </a:ln>
                <a:solidFill>
                  <a:schemeClr val="tx1"/>
                </a:solidFill>
                <a:effectLst/>
                <a:latin typeface="Comic Sans MS" pitchFamily="66" charset="0"/>
                <a:cs typeface="Arial" pitchFamily="34" charset="0"/>
              </a:rPr>
              <a:t>TO</a:t>
            </a:r>
          </a:p>
          <a:p>
            <a:pPr marL="0" marR="0" lvl="0" indent="0" algn="ctr" defTabSz="914400" rtl="0" eaLnBrk="1" fontAlgn="base" latinLnBrk="0" hangingPunct="1">
              <a:lnSpc>
                <a:spcPct val="100000"/>
              </a:lnSpc>
              <a:spcBef>
                <a:spcPct val="0"/>
              </a:spcBef>
              <a:spcAft>
                <a:spcPts val="0"/>
              </a:spcAft>
              <a:buClrTx/>
              <a:buSzTx/>
              <a:buFontTx/>
              <a:buNone/>
              <a:tabLst/>
            </a:pPr>
            <a:r>
              <a:rPr kumimoji="0" lang="en-US" sz="800" b="1" i="1" u="none" strike="noStrike" cap="none" normalizeH="0" baseline="0" dirty="0" smtClean="0">
                <a:ln>
                  <a:noFill/>
                </a:ln>
                <a:solidFill>
                  <a:schemeClr val="tx1"/>
                </a:solidFill>
                <a:effectLst/>
                <a:latin typeface="Comic Sans MS" pitchFamily="66" charset="0"/>
                <a:cs typeface="Arial" pitchFamily="34" charset="0"/>
              </a:rPr>
              <a:t>GREENPEACE?</a:t>
            </a:r>
            <a:endParaRPr kumimoji="0" lang="en-US" sz="800" b="1" i="1" u="none" strike="noStrike" cap="none" normalizeH="0" baseline="0" dirty="0" smtClean="0">
              <a:ln>
                <a:noFill/>
              </a:ln>
              <a:solidFill>
                <a:schemeClr val="tx1"/>
              </a:solidFill>
              <a:effectLst/>
              <a:latin typeface="Arial" pitchFamily="34" charset="0"/>
              <a:cs typeface="Arial" pitchFamily="34" charset="0"/>
            </a:endParaRPr>
          </a:p>
        </p:txBody>
      </p:sp>
      <p:sp>
        <p:nvSpPr>
          <p:cNvPr id="1038" name="Text Box 14"/>
          <p:cNvSpPr txBox="1">
            <a:spLocks noChangeArrowheads="1"/>
          </p:cNvSpPr>
          <p:nvPr/>
        </p:nvSpPr>
        <p:spPr bwMode="auto">
          <a:xfrm>
            <a:off x="5334000" y="2514600"/>
            <a:ext cx="1152525" cy="10668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000" b="1" i="1" u="none" strike="noStrike" cap="none" normalizeH="0" baseline="0" dirty="0" smtClean="0">
                <a:ln>
                  <a:noFill/>
                </a:ln>
                <a:solidFill>
                  <a:schemeClr val="tx1"/>
                </a:solidFill>
                <a:effectLst/>
                <a:latin typeface="Comic Sans MS" pitchFamily="66" charset="0"/>
                <a:cs typeface="Arial" pitchFamily="34" charset="0"/>
              </a:rPr>
              <a:t>CAN WE</a:t>
            </a:r>
            <a:br>
              <a:rPr kumimoji="0" lang="en-US" sz="1000" b="1" i="1" u="none" strike="noStrike" cap="none" normalizeH="0" baseline="0" dirty="0" smtClean="0">
                <a:ln>
                  <a:noFill/>
                </a:ln>
                <a:solidFill>
                  <a:schemeClr val="tx1"/>
                </a:solidFill>
                <a:effectLst/>
                <a:latin typeface="Comic Sans MS" pitchFamily="66" charset="0"/>
                <a:cs typeface="Arial" pitchFamily="34" charset="0"/>
              </a:rPr>
            </a:br>
            <a:r>
              <a:rPr kumimoji="0" lang="en-US" sz="1000" b="1" i="1" u="none" strike="noStrike" cap="none" normalizeH="0" baseline="0" dirty="0" smtClean="0">
                <a:ln>
                  <a:noFill/>
                </a:ln>
                <a:solidFill>
                  <a:schemeClr val="tx1"/>
                </a:solidFill>
                <a:effectLst/>
                <a:latin typeface="Comic Sans MS" pitchFamily="66" charset="0"/>
                <a:cs typeface="Arial" pitchFamily="34" charset="0"/>
              </a:rPr>
              <a:t>HOPELESSLY </a:t>
            </a:r>
          </a:p>
          <a:p>
            <a:pPr marL="0" marR="0" lvl="0" indent="0" algn="ctr" defTabSz="914400" rtl="0" eaLnBrk="1" fontAlgn="base" latinLnBrk="0" hangingPunct="1">
              <a:lnSpc>
                <a:spcPct val="100000"/>
              </a:lnSpc>
              <a:spcBef>
                <a:spcPct val="0"/>
              </a:spcBef>
              <a:spcAft>
                <a:spcPts val="0"/>
              </a:spcAft>
              <a:buClrTx/>
              <a:buSzTx/>
              <a:buFontTx/>
              <a:buNone/>
              <a:tabLst/>
            </a:pPr>
            <a:r>
              <a:rPr kumimoji="0" lang="en-US" sz="1000" b="1" i="1" u="none" strike="noStrike" cap="none" normalizeH="0" baseline="0" dirty="0" smtClean="0">
                <a:ln>
                  <a:noFill/>
                </a:ln>
                <a:solidFill>
                  <a:schemeClr val="tx1"/>
                </a:solidFill>
                <a:effectLst/>
                <a:latin typeface="Comic Sans MS" pitchFamily="66" charset="0"/>
                <a:cs typeface="Arial" pitchFamily="34" charset="0"/>
              </a:rPr>
              <a:t>SCRAMBLE </a:t>
            </a:r>
            <a:r>
              <a:rPr lang="en-US" sz="1000" b="1" i="1" dirty="0" smtClean="0">
                <a:latin typeface="Comic Sans MS" pitchFamily="66" charset="0"/>
                <a:cs typeface="Arial" pitchFamily="34" charset="0"/>
              </a:rPr>
              <a:t>SHELL</a:t>
            </a:r>
            <a:r>
              <a:rPr kumimoji="0" lang="en-US" sz="1000" b="1" i="1" u="none" strike="noStrike" cap="none" normalizeH="0" baseline="0" dirty="0" smtClean="0">
                <a:ln>
                  <a:noFill/>
                </a:ln>
                <a:solidFill>
                  <a:schemeClr val="tx1"/>
                </a:solidFill>
                <a:effectLst/>
                <a:latin typeface="Comic Sans MS" pitchFamily="66" charset="0"/>
                <a:cs typeface="Arial" pitchFamily="34" charset="0"/>
              </a:rPr>
              <a:t>’S</a:t>
            </a:r>
          </a:p>
          <a:p>
            <a:pPr marL="0" marR="0" lvl="0" indent="0" algn="ctr" defTabSz="914400" rtl="0" eaLnBrk="1" fontAlgn="base" latinLnBrk="0" hangingPunct="1">
              <a:lnSpc>
                <a:spcPct val="100000"/>
              </a:lnSpc>
              <a:spcBef>
                <a:spcPct val="0"/>
              </a:spcBef>
              <a:spcAft>
                <a:spcPts val="0"/>
              </a:spcAft>
              <a:buClrTx/>
              <a:buSzTx/>
              <a:buFontTx/>
              <a:buNone/>
              <a:tabLst/>
            </a:pPr>
            <a:r>
              <a:rPr kumimoji="0" lang="en-US" sz="1000" b="1" i="1" u="none" strike="noStrike" cap="none" normalizeH="0" baseline="0" dirty="0" smtClean="0">
                <a:ln>
                  <a:noFill/>
                </a:ln>
                <a:solidFill>
                  <a:schemeClr val="tx1"/>
                </a:solidFill>
                <a:effectLst/>
                <a:latin typeface="Comic Sans MS" pitchFamily="66" charset="0"/>
                <a:cs typeface="Arial" pitchFamily="34" charset="0"/>
              </a:rPr>
              <a:t>DIVISION ORDER FILES?!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16562"/>
          </a:xfrm>
        </p:spPr>
        <p:txBody>
          <a:bodyPr/>
          <a:lstStyle/>
          <a:p>
            <a:r>
              <a:rPr lang="en-US" dirty="0" smtClean="0"/>
              <a:t>Apportionment – What is it?</a:t>
            </a:r>
            <a:br>
              <a:rPr lang="en-US" dirty="0" smtClean="0"/>
            </a:br>
            <a:r>
              <a:rPr lang="en-US" dirty="0" smtClean="0"/>
              <a:t/>
            </a:r>
            <a:br>
              <a:rPr lang="en-US" dirty="0" smtClean="0"/>
            </a:br>
            <a:r>
              <a:rPr lang="en-US" dirty="0" smtClean="0"/>
              <a:t>Apportionment – Brain teasers</a:t>
            </a:r>
            <a:br>
              <a:rPr lang="en-US" dirty="0" smtClean="0"/>
            </a:br>
            <a:r>
              <a:rPr lang="en-US" dirty="0" smtClean="0"/>
              <a:t/>
            </a:r>
            <a:br>
              <a:rPr lang="en-US" dirty="0" smtClean="0"/>
            </a:br>
            <a:r>
              <a:rPr lang="en-US" dirty="0" smtClean="0"/>
              <a:t>Apportionment – Calculating Interests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APPORTIONMENT</a:t>
            </a:r>
            <a:br>
              <a:rPr lang="en-US" dirty="0" smtClean="0"/>
            </a:br>
            <a:r>
              <a:rPr lang="en-US" dirty="0" smtClean="0"/>
              <a:t>What is it?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There are two methodologies for allocating lease royalties in primary recovery situations which are recognized by the law of various states:</a:t>
            </a:r>
          </a:p>
          <a:p>
            <a:pPr lvl="1"/>
            <a:endParaRPr lang="en-US" b="1" dirty="0" smtClean="0"/>
          </a:p>
          <a:p>
            <a:pPr lvl="1"/>
            <a:r>
              <a:rPr lang="en-US" b="1" dirty="0" smtClean="0"/>
              <a:t>Apportionment</a:t>
            </a:r>
            <a:r>
              <a:rPr lang="en-US" dirty="0" smtClean="0"/>
              <a:t> – </a:t>
            </a:r>
            <a:r>
              <a:rPr lang="en-US" dirty="0" smtClean="0">
                <a:solidFill>
                  <a:srgbClr val="FF0000"/>
                </a:solidFill>
              </a:rPr>
              <a:t>Royalty</a:t>
            </a:r>
            <a:r>
              <a:rPr lang="en-US" dirty="0" smtClean="0"/>
              <a:t> Interest is calculated on a </a:t>
            </a:r>
            <a:r>
              <a:rPr lang="en-US" dirty="0" smtClean="0">
                <a:solidFill>
                  <a:srgbClr val="FF0000"/>
                </a:solidFill>
              </a:rPr>
              <a:t>lease basis</a:t>
            </a:r>
            <a:r>
              <a:rPr lang="en-US" dirty="0" smtClean="0"/>
              <a:t>. (PA, CA, MS or </a:t>
            </a:r>
            <a:r>
              <a:rPr lang="en-US" u="sng" dirty="0" smtClean="0"/>
              <a:t>as provided in lease</a:t>
            </a:r>
            <a:r>
              <a:rPr lang="en-US" dirty="0" smtClean="0"/>
              <a:t>.)</a:t>
            </a:r>
          </a:p>
          <a:p>
            <a:pPr lvl="1"/>
            <a:endParaRPr lang="en-US" dirty="0" smtClean="0"/>
          </a:p>
          <a:p>
            <a:pPr lvl="1"/>
            <a:r>
              <a:rPr lang="en-US" b="1" dirty="0" smtClean="0"/>
              <a:t>Non-apportionment</a:t>
            </a:r>
            <a:r>
              <a:rPr lang="en-US" dirty="0" smtClean="0"/>
              <a:t> – </a:t>
            </a:r>
            <a:r>
              <a:rPr lang="en-US" dirty="0" smtClean="0">
                <a:solidFill>
                  <a:srgbClr val="FF0000"/>
                </a:solidFill>
              </a:rPr>
              <a:t>Royalty</a:t>
            </a:r>
            <a:r>
              <a:rPr lang="en-US" dirty="0" smtClean="0"/>
              <a:t> Interest is calculated on a </a:t>
            </a:r>
            <a:r>
              <a:rPr lang="en-US" dirty="0" smtClean="0">
                <a:solidFill>
                  <a:srgbClr val="FF0000"/>
                </a:solidFill>
              </a:rPr>
              <a:t>tract basis</a:t>
            </a:r>
            <a:r>
              <a:rPr lang="en-US" dirty="0" smtClean="0"/>
              <a:t>. (All states except PA, CA &amp; MS unless specified in lease.) </a:t>
            </a:r>
          </a:p>
          <a:p>
            <a:endParaRPr lang="en-US" dirty="0"/>
          </a:p>
        </p:txBody>
      </p:sp>
      <p:sp>
        <p:nvSpPr>
          <p:cNvPr id="3" name="Title 2"/>
          <p:cNvSpPr>
            <a:spLocks noGrp="1"/>
          </p:cNvSpPr>
          <p:nvPr>
            <p:ph type="title"/>
          </p:nvPr>
        </p:nvSpPr>
        <p:spPr/>
        <p:txBody>
          <a:bodyPr>
            <a:normAutofit/>
          </a:bodyPr>
          <a:lstStyle/>
          <a:p>
            <a:pPr algn="ctr"/>
            <a:r>
              <a:rPr lang="en-US" sz="2800" dirty="0" smtClean="0"/>
              <a:t>APPORTIONMENT v. NON-APPORTIONMENT</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FF0000"/>
                </a:solidFill>
              </a:rPr>
              <a:t>Non-APPORTIONMENT v. APPORTIONMENT </a:t>
            </a:r>
            <a:r>
              <a:rPr lang="en-US" dirty="0" smtClean="0"/>
              <a:t>issue arises when:</a:t>
            </a:r>
          </a:p>
          <a:p>
            <a:pPr lvl="1"/>
            <a:endParaRPr lang="en-US" dirty="0" smtClean="0"/>
          </a:p>
          <a:p>
            <a:pPr lvl="1"/>
            <a:r>
              <a:rPr lang="en-US" dirty="0" smtClean="0"/>
              <a:t>A mineral interest is conveyed which is subject to an existing lease and</a:t>
            </a:r>
          </a:p>
          <a:p>
            <a:pPr lvl="1"/>
            <a:endParaRPr lang="en-US" dirty="0" smtClean="0"/>
          </a:p>
          <a:p>
            <a:pPr lvl="1"/>
            <a:r>
              <a:rPr lang="en-US" dirty="0" smtClean="0"/>
              <a:t>The conveyance covers less than the entire leased tract.</a:t>
            </a:r>
          </a:p>
          <a:p>
            <a:pPr lvl="1"/>
            <a:endParaRPr lang="en-US" dirty="0" smtClean="0"/>
          </a:p>
          <a:p>
            <a:pPr lvl="1"/>
            <a:r>
              <a:rPr lang="en-US" dirty="0" smtClean="0"/>
              <a:t>The nature of the conveyance whether voluntary or judicially mandated doesn’t matter.</a:t>
            </a:r>
            <a:endParaRPr lang="en-US" dirty="0"/>
          </a:p>
        </p:txBody>
      </p:sp>
      <p:sp>
        <p:nvSpPr>
          <p:cNvPr id="3" name="Title 2"/>
          <p:cNvSpPr>
            <a:spLocks noGrp="1"/>
          </p:cNvSpPr>
          <p:nvPr>
            <p:ph type="title"/>
          </p:nvPr>
        </p:nvSpPr>
        <p:spPr/>
        <p:txBody>
          <a:bodyPr/>
          <a:lstStyle/>
          <a:p>
            <a:pPr algn="ctr"/>
            <a:r>
              <a:rPr lang="en-US" dirty="0" smtClean="0"/>
              <a:t>APPORTIONMENT</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8621</TotalTime>
  <Words>3859</Words>
  <Application>Microsoft Office PowerPoint</Application>
  <PresentationFormat>On-screen Show (4:3)</PresentationFormat>
  <Paragraphs>491</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Concourse</vt:lpstr>
      <vt:lpstr>ALTA  APPORTIONMENT: RELATED BRAIN TEASERS &amp; INTEREST CALCULATIONS </vt:lpstr>
      <vt:lpstr>DISCLAIMER</vt:lpstr>
      <vt:lpstr>DISCLAIMER 2</vt:lpstr>
      <vt:lpstr>APPORTIONMENT:  Let our Search Begin</vt:lpstr>
      <vt:lpstr>PROGRAMME</vt:lpstr>
      <vt:lpstr>Apportionment – What is it?  Apportionment – Brain teasers  Apportionment – Calculating Interests</vt:lpstr>
      <vt:lpstr>APPORTIONMENT What is it?</vt:lpstr>
      <vt:lpstr>APPORTIONMENT v. NON-APPORTIONMENT</vt:lpstr>
      <vt:lpstr>APPORTIONMENT</vt:lpstr>
      <vt:lpstr>APPORTIONMENT</vt:lpstr>
      <vt:lpstr>APPORTIONMENT</vt:lpstr>
      <vt:lpstr>APPORTIONMENT</vt:lpstr>
      <vt:lpstr>APPORTIONMENT</vt:lpstr>
      <vt:lpstr>PowerPoint Presentation</vt:lpstr>
      <vt:lpstr>APPORTIONMENT</vt:lpstr>
      <vt:lpstr>RIGHT TO CONTRACT</vt:lpstr>
      <vt:lpstr>COMMUNITY LEASES</vt:lpstr>
      <vt:lpstr>APPORTIONMENT CITATIONS</vt:lpstr>
      <vt:lpstr>NON-APPORTIONMENT CITATIONS</vt:lpstr>
      <vt:lpstr>ALLOCATION WELLS</vt:lpstr>
      <vt:lpstr>Allocation Wells</vt:lpstr>
      <vt:lpstr>Apportionment – Brain teasers</vt:lpstr>
      <vt:lpstr>BRAIN TEASERS</vt:lpstr>
      <vt:lpstr>BRAIN TEASERS</vt:lpstr>
      <vt:lpstr>BRAIN TEASERS</vt:lpstr>
      <vt:lpstr>Brain Teasers</vt:lpstr>
      <vt:lpstr>Apportionment – Calculating Interests</vt:lpstr>
      <vt:lpstr>PRACTICAL CONSIDERATIONS</vt:lpstr>
      <vt:lpstr>PRACTICAL CONSIDERATIONS</vt:lpstr>
      <vt:lpstr>PRACTICAL CONSIDERATIONS</vt:lpstr>
      <vt:lpstr>AFFIDAVITS</vt:lpstr>
      <vt:lpstr>GREAT SECRET of THE UNIVERSE</vt:lpstr>
      <vt:lpstr>GREAT SECRET of THE UNIVERSE</vt:lpstr>
      <vt:lpstr>GREAT SECRET of THE UNIVERSE</vt:lpstr>
      <vt:lpstr>GREAT SECRET of THE UNIVERSE</vt:lpstr>
      <vt:lpstr>Example</vt:lpstr>
      <vt:lpstr>Plats</vt:lpstr>
      <vt:lpstr>Scenario 1: Lease wells </vt:lpstr>
      <vt:lpstr>Scenario 1-Final Ownership</vt:lpstr>
      <vt:lpstr>Scenario 1</vt:lpstr>
      <vt:lpstr>Scenario 1 – WI Parties</vt:lpstr>
      <vt:lpstr>Scenario 1 – PA Royalty Owners Lease Well Tract 2</vt:lpstr>
      <vt:lpstr>Scenario 1 – PA Royalty Owners LEASE WELL Tract 2</vt:lpstr>
      <vt:lpstr>Scenario 1 – PA Royalty Owners LEASE WELL Tract 2</vt:lpstr>
      <vt:lpstr>Scenario 1 – PA Royalty Owners LEASE WELL Tract 2</vt:lpstr>
      <vt:lpstr>Scenario 1 – WV Royalty Owners LEASE Well Tract 2</vt:lpstr>
      <vt:lpstr>Scenario 1 – Interest Block</vt:lpstr>
      <vt:lpstr>MATH</vt:lpstr>
      <vt:lpstr>Scenario 2: Unit Wells</vt:lpstr>
      <vt:lpstr>Scenario 2</vt:lpstr>
      <vt:lpstr>Scenario 2: PA Royalty Owners UNIT WELL Tract 2</vt:lpstr>
      <vt:lpstr>Scenario 2: PA Royalty Owners UNIT WELL Tract 2</vt:lpstr>
      <vt:lpstr>Scenario 2: PA Royalty Owners UNIT WELL Tract 2</vt:lpstr>
      <vt:lpstr>Scenario 2: PA Royalty Owners UNIT WELL Tract 2</vt:lpstr>
      <vt:lpstr>Scenario 2: WV Royalty Owners UNIT Well Tract 2</vt:lpstr>
      <vt:lpstr>Scenario 2 – Interest Blocks</vt:lpstr>
      <vt:lpstr>Summary</vt:lpstr>
      <vt:lpstr>THE END</vt:lpstr>
    </vt:vector>
  </TitlesOfParts>
  <Company>Steptoe &amp; Johnson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james.nicas</dc:creator>
  <cp:lastModifiedBy>Patty McLarty</cp:lastModifiedBy>
  <cp:revision>166</cp:revision>
  <dcterms:created xsi:type="dcterms:W3CDTF">2012-11-20T21:01:13Z</dcterms:created>
  <dcterms:modified xsi:type="dcterms:W3CDTF">2014-03-26T23:26:35Z</dcterms:modified>
</cp:coreProperties>
</file>